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83" r:id="rId4"/>
    <p:sldId id="282" r:id="rId5"/>
    <p:sldId id="259" r:id="rId6"/>
    <p:sldId id="280" r:id="rId7"/>
    <p:sldId id="278" r:id="rId8"/>
    <p:sldId id="284" r:id="rId9"/>
    <p:sldId id="281" r:id="rId10"/>
    <p:sldId id="261" r:id="rId11"/>
    <p:sldId id="262" r:id="rId12"/>
    <p:sldId id="263" r:id="rId13"/>
    <p:sldId id="264" r:id="rId14"/>
    <p:sldId id="265" r:id="rId15"/>
    <p:sldId id="266" r:id="rId16"/>
    <p:sldId id="285" r:id="rId17"/>
    <p:sldId id="267" r:id="rId18"/>
    <p:sldId id="268" r:id="rId19"/>
    <p:sldId id="270" r:id="rId20"/>
    <p:sldId id="271" r:id="rId21"/>
    <p:sldId id="272" r:id="rId22"/>
    <p:sldId id="274" r:id="rId23"/>
    <p:sldId id="275"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9BD098-1777-44B0-9CE5-23ACF3DCF7A6}">
          <p14:sldIdLst>
            <p14:sldId id="257"/>
            <p14:sldId id="258"/>
            <p14:sldId id="283"/>
          </p14:sldIdLst>
        </p14:section>
        <p14:section name="Untitled Section" id="{B6912AA4-ECF0-42FE-BCCD-F8F86EDAC0B2}">
          <p14:sldIdLst>
            <p14:sldId id="282"/>
            <p14:sldId id="259"/>
            <p14:sldId id="280"/>
            <p14:sldId id="278"/>
            <p14:sldId id="284"/>
            <p14:sldId id="281"/>
            <p14:sldId id="261"/>
            <p14:sldId id="262"/>
            <p14:sldId id="263"/>
            <p14:sldId id="264"/>
            <p14:sldId id="265"/>
            <p14:sldId id="266"/>
            <p14:sldId id="285"/>
            <p14:sldId id="267"/>
            <p14:sldId id="268"/>
            <p14:sldId id="270"/>
            <p14:sldId id="271"/>
            <p14:sldId id="272"/>
            <p14:sldId id="274"/>
            <p14:sldId id="275"/>
            <p14:sldId id="27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1993" autoAdjust="0"/>
  </p:normalViewPr>
  <p:slideViewPr>
    <p:cSldViewPr snapToGrid="0">
      <p:cViewPr varScale="1">
        <p:scale>
          <a:sx n="40" d="100"/>
          <a:sy n="40" d="100"/>
        </p:scale>
        <p:origin x="1190" y="2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4" d="100"/>
          <a:sy n="54" d="100"/>
        </p:scale>
        <p:origin x="2820"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C:\Users\kunal.joshi\Desktop\Stg%20Comm\Stats%20for%20the%20PPT.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kunal.joshi\Desktop\Stg%20Comm\Stats%20for%20the%20PPT.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Book3"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kunal.joshi\Desktop\Stg%20Comm\Stats%20for%20the%20PPT.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accent2">
                    <a:lumMod val="75000"/>
                  </a:schemeClr>
                </a:solidFill>
                <a:latin typeface="Palatino Linotype" panose="02040502050505030304" pitchFamily="18" charset="0"/>
                <a:ea typeface="+mn-ea"/>
                <a:cs typeface="+mn-cs"/>
              </a:defRPr>
            </a:pPr>
            <a:r>
              <a:rPr lang="en-IN" sz="1800" b="1">
                <a:solidFill>
                  <a:schemeClr val="accent2">
                    <a:lumMod val="75000"/>
                  </a:schemeClr>
                </a:solidFill>
                <a:latin typeface="Palatino Linotype" panose="02040502050505030304" pitchFamily="18" charset="0"/>
              </a:rPr>
              <a:t>EXHIBITORS</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accent2">
                  <a:lumMod val="75000"/>
                </a:schemeClr>
              </a:solidFill>
              <a:latin typeface="Palatino Linotype" panose="02040502050505030304" pitchFamily="18" charset="0"/>
              <a:ea typeface="+mn-ea"/>
              <a:cs typeface="+mn-cs"/>
            </a:defRPr>
          </a:pPr>
          <a:endParaRPr lang="en-US"/>
        </a:p>
      </c:txPr>
    </c:title>
    <c:autoTitleDeleted val="0"/>
    <c:plotArea>
      <c:layout>
        <c:manualLayout>
          <c:layoutTarget val="inner"/>
          <c:xMode val="edge"/>
          <c:yMode val="edge"/>
          <c:x val="0.14365054030408361"/>
          <c:y val="0.12028813493901498"/>
          <c:w val="0.83921543590834924"/>
          <c:h val="0.73367010189902737"/>
        </c:manualLayout>
      </c:layout>
      <c:barChart>
        <c:barDir val="col"/>
        <c:grouping val="clustered"/>
        <c:varyColors val="0"/>
        <c:ser>
          <c:idx val="0"/>
          <c:order val="0"/>
          <c:tx>
            <c:strRef>
              <c:f>Sheet1!$D$29</c:f>
              <c:strCache>
                <c:ptCount val="1"/>
                <c:pt idx="0">
                  <c:v>2000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Sheet1!$D$30</c:f>
              <c:numCache>
                <c:formatCode>General</c:formatCode>
                <c:ptCount val="1"/>
                <c:pt idx="0">
                  <c:v>83</c:v>
                </c:pt>
              </c:numCache>
            </c:numRef>
          </c:val>
        </c:ser>
        <c:ser>
          <c:idx val="1"/>
          <c:order val="1"/>
          <c:tx>
            <c:strRef>
              <c:f>Sheet1!$E$29</c:f>
              <c:strCache>
                <c:ptCount val="1"/>
                <c:pt idx="0">
                  <c:v>2002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Sheet1!$E$30</c:f>
              <c:numCache>
                <c:formatCode>General</c:formatCode>
                <c:ptCount val="1"/>
                <c:pt idx="0">
                  <c:v>117</c:v>
                </c:pt>
              </c:numCache>
            </c:numRef>
          </c:val>
        </c:ser>
        <c:ser>
          <c:idx val="2"/>
          <c:order val="2"/>
          <c:tx>
            <c:strRef>
              <c:f>Sheet1!$F$29</c:f>
              <c:strCache>
                <c:ptCount val="1"/>
                <c:pt idx="0">
                  <c:v>2005</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Sheet1!$F$30</c:f>
              <c:numCache>
                <c:formatCode>General</c:formatCode>
                <c:ptCount val="1"/>
                <c:pt idx="0">
                  <c:v>160</c:v>
                </c:pt>
              </c:numCache>
            </c:numRef>
          </c:val>
        </c:ser>
        <c:ser>
          <c:idx val="3"/>
          <c:order val="3"/>
          <c:tx>
            <c:strRef>
              <c:f>Sheet1!$G$29</c:f>
              <c:strCache>
                <c:ptCount val="1"/>
                <c:pt idx="0">
                  <c:v>2007</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Sheet1!$G$30</c:f>
              <c:numCache>
                <c:formatCode>General</c:formatCode>
                <c:ptCount val="1"/>
                <c:pt idx="0">
                  <c:v>282</c:v>
                </c:pt>
              </c:numCache>
            </c:numRef>
          </c:val>
        </c:ser>
        <c:ser>
          <c:idx val="4"/>
          <c:order val="4"/>
          <c:tx>
            <c:strRef>
              <c:f>Sheet1!$H$29</c:f>
              <c:strCache>
                <c:ptCount val="1"/>
                <c:pt idx="0">
                  <c:v>2009</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Sheet1!$H$30</c:f>
              <c:numCache>
                <c:formatCode>General</c:formatCode>
                <c:ptCount val="1"/>
                <c:pt idx="0">
                  <c:v>464</c:v>
                </c:pt>
              </c:numCache>
            </c:numRef>
          </c:val>
        </c:ser>
        <c:ser>
          <c:idx val="5"/>
          <c:order val="5"/>
          <c:tx>
            <c:strRef>
              <c:f>Sheet1!$I$29</c:f>
              <c:strCache>
                <c:ptCount val="1"/>
                <c:pt idx="0">
                  <c:v>2011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Sheet1!$I$30</c:f>
              <c:numCache>
                <c:formatCode>General</c:formatCode>
                <c:ptCount val="1"/>
                <c:pt idx="0">
                  <c:v>627</c:v>
                </c:pt>
              </c:numCache>
            </c:numRef>
          </c:val>
        </c:ser>
        <c:ser>
          <c:idx val="6"/>
          <c:order val="6"/>
          <c:tx>
            <c:strRef>
              <c:f>Sheet1!$J$29</c:f>
              <c:strCache>
                <c:ptCount val="1"/>
                <c:pt idx="0">
                  <c:v>2013</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Sheet1!$J$30</c:f>
              <c:numCache>
                <c:formatCode>General</c:formatCode>
                <c:ptCount val="1"/>
                <c:pt idx="0">
                  <c:v>731</c:v>
                </c:pt>
              </c:numCache>
            </c:numRef>
          </c:val>
        </c:ser>
        <c:ser>
          <c:idx val="7"/>
          <c:order val="7"/>
          <c:tx>
            <c:strRef>
              <c:f>Sheet1!$K$29</c:f>
              <c:strCache>
                <c:ptCount val="1"/>
                <c:pt idx="0">
                  <c:v>2015</c:v>
                </c:pt>
              </c:strCache>
            </c:strRef>
          </c:tx>
          <c:spPr>
            <a:solidFill>
              <a:schemeClr val="accent2">
                <a:lumMod val="60000"/>
              </a:schemeClr>
            </a:solidFill>
            <a:ln>
              <a:noFill/>
            </a:ln>
            <a:effectLst/>
          </c:spPr>
          <c:invertIfNegative val="0"/>
          <c:dLbls>
            <c:dLbl>
              <c:idx val="0"/>
              <c:layout/>
              <c:tx>
                <c:rich>
                  <a:bodyPr/>
                  <a:lstStyle/>
                  <a:p>
                    <a:r>
                      <a:rPr lang="en-US" dirty="0" smtClean="0"/>
                      <a:t>850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Sheet1!$C$30</c:f>
              <c:strCache>
                <c:ptCount val="1"/>
                <c:pt idx="0">
                  <c:v>No of Exhibitors</c:v>
                </c:pt>
              </c:strCache>
            </c:strRef>
          </c:cat>
          <c:val>
            <c:numRef>
              <c:f>Sheet1!$K$30</c:f>
              <c:numCache>
                <c:formatCode>General</c:formatCode>
                <c:ptCount val="1"/>
                <c:pt idx="0">
                  <c:v>850</c:v>
                </c:pt>
              </c:numCache>
            </c:numRef>
          </c:val>
        </c:ser>
        <c:dLbls>
          <c:dLblPos val="outEnd"/>
          <c:showLegendKey val="0"/>
          <c:showVal val="1"/>
          <c:showCatName val="0"/>
          <c:showSerName val="0"/>
          <c:showPercent val="0"/>
          <c:showBubbleSize val="0"/>
        </c:dLbls>
        <c:gapWidth val="219"/>
        <c:overlap val="-27"/>
        <c:axId val="183508368"/>
        <c:axId val="183508752"/>
      </c:barChart>
      <c:catAx>
        <c:axId val="183508368"/>
        <c:scaling>
          <c:orientation val="minMax"/>
        </c:scaling>
        <c:delete val="1"/>
        <c:axPos val="b"/>
        <c:title>
          <c:tx>
            <c:rich>
              <a:bodyPr rot="0" spcFirstLastPara="1" vertOverflow="ellipsis" vert="horz" wrap="square" anchor="ctr" anchorCtr="1"/>
              <a:lstStyle/>
              <a:p>
                <a:pPr>
                  <a:defRPr sz="1600" b="1" i="0" u="none" strike="noStrike" kern="1200" baseline="0">
                    <a:solidFill>
                      <a:schemeClr val="bg1"/>
                    </a:solidFill>
                    <a:latin typeface="Palatino Linotype" panose="02040502050505030304" pitchFamily="18" charset="0"/>
                    <a:ea typeface="+mn-ea"/>
                    <a:cs typeface="+mn-cs"/>
                  </a:defRPr>
                </a:pPr>
                <a:r>
                  <a:rPr lang="en-IN" sz="1600" b="1">
                    <a:solidFill>
                      <a:schemeClr val="bg1"/>
                    </a:solidFill>
                    <a:latin typeface="Palatino Linotype" panose="02040502050505030304" pitchFamily="18" charset="0"/>
                  </a:rPr>
                  <a:t>YEAR</a:t>
                </a:r>
              </a:p>
            </c:rich>
          </c:tx>
          <c:layout>
            <c:manualLayout>
              <c:xMode val="edge"/>
              <c:yMode val="edge"/>
              <c:x val="0.51421014546078947"/>
              <c:y val="0.92276505209576076"/>
            </c:manualLayout>
          </c:layout>
          <c:overlay val="0"/>
          <c:spPr>
            <a:solidFill>
              <a:schemeClr val="accent3"/>
            </a:solidFill>
            <a:ln>
              <a:noFill/>
            </a:ln>
            <a:effectLst/>
          </c:spPr>
          <c:txPr>
            <a:bodyPr rot="0" spcFirstLastPara="1" vertOverflow="ellipsis" vert="horz" wrap="square" anchor="ctr" anchorCtr="1"/>
            <a:lstStyle/>
            <a:p>
              <a:pPr>
                <a:defRPr sz="1600" b="1" i="0" u="none" strike="noStrike" kern="1200" baseline="0">
                  <a:solidFill>
                    <a:schemeClr val="bg1"/>
                  </a:solidFill>
                  <a:latin typeface="Palatino Linotype" panose="02040502050505030304" pitchFamily="18" charset="0"/>
                  <a:ea typeface="+mn-ea"/>
                  <a:cs typeface="+mn-cs"/>
                </a:defRPr>
              </a:pPr>
              <a:endParaRPr lang="en-US"/>
            </a:p>
          </c:txPr>
        </c:title>
        <c:numFmt formatCode="General" sourceLinked="1"/>
        <c:majorTickMark val="out"/>
        <c:minorTickMark val="none"/>
        <c:tickLblPos val="nextTo"/>
        <c:crossAx val="183508752"/>
        <c:crosses val="autoZero"/>
        <c:auto val="1"/>
        <c:lblAlgn val="ctr"/>
        <c:lblOffset val="100"/>
        <c:noMultiLvlLbl val="0"/>
      </c:catAx>
      <c:valAx>
        <c:axId val="183508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IN" sz="1600" b="1" i="0" u="none" strike="noStrike" kern="1200" baseline="0">
                    <a:solidFill>
                      <a:schemeClr val="bg1"/>
                    </a:solidFill>
                    <a:latin typeface="Palatino Linotype" panose="02040502050505030304" pitchFamily="18" charset="0"/>
                    <a:ea typeface="+mn-ea"/>
                    <a:cs typeface="+mn-cs"/>
                  </a:defRPr>
                </a:pPr>
                <a:r>
                  <a:rPr lang="en-IN" sz="1600" b="1" i="0" u="none" strike="noStrike" kern="1200" baseline="0" dirty="0">
                    <a:solidFill>
                      <a:schemeClr val="bg1"/>
                    </a:solidFill>
                    <a:latin typeface="Palatino Linotype" panose="02040502050505030304" pitchFamily="18" charset="0"/>
                    <a:ea typeface="+mn-ea"/>
                    <a:cs typeface="+mn-cs"/>
                  </a:rPr>
                  <a:t>NUMBERS</a:t>
                </a:r>
              </a:p>
            </c:rich>
          </c:tx>
          <c:layout>
            <c:manualLayout>
              <c:xMode val="edge"/>
              <c:yMode val="edge"/>
              <c:x val="3.0290732889158085E-2"/>
              <c:y val="0.30105362426133236"/>
            </c:manualLayout>
          </c:layout>
          <c:overlay val="0"/>
          <c:spPr>
            <a:solidFill>
              <a:schemeClr val="accent3"/>
            </a:solidFill>
            <a:ln>
              <a:noFill/>
            </a:ln>
            <a:effectLst/>
          </c:spPr>
          <c:txPr>
            <a:bodyPr rot="-5400000" spcFirstLastPara="1" vertOverflow="ellipsis" vert="horz" wrap="square" anchor="ctr" anchorCtr="1"/>
            <a:lstStyle/>
            <a:p>
              <a:pPr algn="ctr" rtl="0">
                <a:defRPr lang="en-IN" sz="1600" b="1" i="0" u="none" strike="noStrike" kern="1200" baseline="0">
                  <a:solidFill>
                    <a:schemeClr val="bg1"/>
                  </a:solidFill>
                  <a:latin typeface="Palatino Linotype" panose="02040502050505030304" pitchFamily="18" charset="0"/>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crossAx val="183508368"/>
        <c:crosses val="autoZero"/>
        <c:crossBetween val="between"/>
      </c:valAx>
      <c:spPr>
        <a:noFill/>
        <a:ln>
          <a:noFill/>
        </a:ln>
        <a:effectLst/>
      </c:spPr>
    </c:plotArea>
    <c:plotVisOnly val="1"/>
    <c:dispBlanksAs val="gap"/>
    <c:showDLblsOverMax val="0"/>
  </c:chart>
  <c:spPr>
    <a:noFill/>
    <a:ln>
      <a:solidFill>
        <a:srgbClr val="ED7D31">
          <a:lumMod val="75000"/>
        </a:srgbClr>
      </a:solid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lang="en-US" sz="1800" b="1" i="0" u="none" strike="noStrike" kern="1200" spc="0" baseline="0" dirty="0" smtClean="0">
                <a:solidFill>
                  <a:schemeClr val="accent2">
                    <a:lumMod val="75000"/>
                  </a:schemeClr>
                </a:solidFill>
                <a:latin typeface="Palatino Linotype" panose="02040502050505030304" pitchFamily="18" charset="0"/>
                <a:ea typeface="+mn-ea"/>
                <a:cs typeface="+mn-cs"/>
              </a:defRPr>
            </a:pPr>
            <a:r>
              <a:rPr lang="en-US" sz="1800" b="1" i="0" u="none" strike="noStrike" kern="1200" spc="0" baseline="0" dirty="0" smtClean="0">
                <a:solidFill>
                  <a:schemeClr val="accent2">
                    <a:lumMod val="75000"/>
                  </a:schemeClr>
                </a:solidFill>
                <a:latin typeface="Palatino Linotype" panose="02040502050505030304" pitchFamily="18" charset="0"/>
                <a:ea typeface="+mn-ea"/>
                <a:cs typeface="+mn-cs"/>
              </a:rPr>
              <a:t>NO OF VISITORS</a:t>
            </a:r>
          </a:p>
        </c:rich>
      </c:tx>
      <c:layout>
        <c:manualLayout>
          <c:xMode val="edge"/>
          <c:yMode val="edge"/>
          <c:x val="0.41301045139627823"/>
          <c:y val="1.4705882352941176E-2"/>
        </c:manualLayout>
      </c:layout>
      <c:overlay val="0"/>
      <c:spPr>
        <a:noFill/>
        <a:ln>
          <a:noFill/>
        </a:ln>
        <a:effectLst/>
      </c:spPr>
      <c:txPr>
        <a:bodyPr rot="0" spcFirstLastPara="1" vertOverflow="ellipsis" vert="horz" wrap="square" anchor="ctr" anchorCtr="1"/>
        <a:lstStyle/>
        <a:p>
          <a:pPr algn="ctr" rtl="0">
            <a:defRPr lang="en-US" sz="1800" b="1" i="0" u="none" strike="noStrike" kern="1200" spc="0" baseline="0" dirty="0" smtClean="0">
              <a:solidFill>
                <a:schemeClr val="accent2">
                  <a:lumMod val="75000"/>
                </a:schemeClr>
              </a:solidFill>
              <a:latin typeface="Palatino Linotype" panose="02040502050505030304" pitchFamily="18" charset="0"/>
              <a:ea typeface="+mn-ea"/>
              <a:cs typeface="+mn-cs"/>
            </a:defRPr>
          </a:pPr>
          <a:endParaRPr lang="en-US"/>
        </a:p>
      </c:txPr>
    </c:title>
    <c:autoTitleDeleted val="0"/>
    <c:plotArea>
      <c:layout>
        <c:manualLayout>
          <c:layoutTarget val="inner"/>
          <c:xMode val="edge"/>
          <c:yMode val="edge"/>
          <c:x val="0.16230616443214868"/>
          <c:y val="0.11080031662708828"/>
          <c:w val="0.82117731905133484"/>
          <c:h val="0.69731897483402805"/>
        </c:manualLayout>
      </c:layout>
      <c:lineChart>
        <c:grouping val="standard"/>
        <c:varyColors val="0"/>
        <c:ser>
          <c:idx val="0"/>
          <c:order val="0"/>
          <c:tx>
            <c:strRef>
              <c:f>Sheet1!$C$94</c:f>
              <c:strCache>
                <c:ptCount val="1"/>
                <c:pt idx="0">
                  <c:v>No of Visitors</c:v>
                </c:pt>
              </c:strCache>
            </c:strRef>
          </c:tx>
          <c:spPr>
            <a:ln w="50800" cap="rnd">
              <a:solidFill>
                <a:schemeClr val="accent1"/>
              </a:solidFill>
              <a:round/>
            </a:ln>
            <a:effectLst/>
          </c:spPr>
          <c:marker>
            <c:symbol val="none"/>
          </c:marker>
          <c:dLbls>
            <c:dLbl>
              <c:idx val="7"/>
              <c:layout/>
              <c:tx>
                <c:rich>
                  <a:bodyPr/>
                  <a:lstStyle/>
                  <a:p>
                    <a:r>
                      <a:rPr lang="en-US" smtClean="0"/>
                      <a:t>32000</a:t>
                    </a:r>
                    <a:endParaRPr lang="en-US" dirty="0"/>
                  </a:p>
                </c:rich>
              </c:tx>
              <c:dLblPos val="t"/>
              <c:showLegendKey val="0"/>
              <c:showVal val="1"/>
              <c:showCatName val="0"/>
              <c:showSerName val="0"/>
              <c:showPercent val="0"/>
              <c:showBubbleSize val="0"/>
              <c:extLst>
                <c:ext xmlns:c15="http://schemas.microsoft.com/office/drawing/2012/chart" uri="{CE6537A1-D6FC-4f65-9D91-7224C49458BB}">
                  <c15:layout/>
                </c:ext>
              </c:extLst>
            </c:dLbl>
            <c:spPr>
              <a:solidFill>
                <a:schemeClr val="accent1">
                  <a:lumMod val="50000"/>
                </a:schemeClr>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FF00"/>
                    </a:solidFill>
                    <a:latin typeface="Palatino Linotype" panose="02040502050505030304" pitchFamily="18"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Sheet1!$D$93:$K$93</c:f>
              <c:numCache>
                <c:formatCode>General</c:formatCode>
                <c:ptCount val="8"/>
                <c:pt idx="0">
                  <c:v>2000</c:v>
                </c:pt>
                <c:pt idx="1">
                  <c:v>2002</c:v>
                </c:pt>
                <c:pt idx="2">
                  <c:v>2005</c:v>
                </c:pt>
                <c:pt idx="3">
                  <c:v>2007</c:v>
                </c:pt>
                <c:pt idx="4">
                  <c:v>2009</c:v>
                </c:pt>
                <c:pt idx="5">
                  <c:v>2011</c:v>
                </c:pt>
                <c:pt idx="6">
                  <c:v>2013</c:v>
                </c:pt>
                <c:pt idx="7">
                  <c:v>2015</c:v>
                </c:pt>
              </c:numCache>
            </c:numRef>
          </c:cat>
          <c:val>
            <c:numRef>
              <c:f>Sheet1!$D$94:$K$94</c:f>
              <c:numCache>
                <c:formatCode>General</c:formatCode>
                <c:ptCount val="8"/>
                <c:pt idx="0">
                  <c:v>9600</c:v>
                </c:pt>
                <c:pt idx="1">
                  <c:v>14800</c:v>
                </c:pt>
                <c:pt idx="2">
                  <c:v>16585</c:v>
                </c:pt>
                <c:pt idx="3">
                  <c:v>18962</c:v>
                </c:pt>
                <c:pt idx="4">
                  <c:v>21753</c:v>
                </c:pt>
                <c:pt idx="5">
                  <c:v>24797</c:v>
                </c:pt>
                <c:pt idx="6">
                  <c:v>28332</c:v>
                </c:pt>
                <c:pt idx="7">
                  <c:v>31000</c:v>
                </c:pt>
              </c:numCache>
            </c:numRef>
          </c:val>
          <c:smooth val="0"/>
        </c:ser>
        <c:dLbls>
          <c:dLblPos val="t"/>
          <c:showLegendKey val="0"/>
          <c:showVal val="1"/>
          <c:showCatName val="0"/>
          <c:showSerName val="0"/>
          <c:showPercent val="0"/>
          <c:showBubbleSize val="0"/>
        </c:dLbls>
        <c:smooth val="0"/>
        <c:axId val="166951856"/>
        <c:axId val="182728960"/>
      </c:lineChart>
      <c:catAx>
        <c:axId val="166951856"/>
        <c:scaling>
          <c:orientation val="minMax"/>
        </c:scaling>
        <c:delete val="0"/>
        <c:axPos val="b"/>
        <c:title>
          <c:tx>
            <c:rich>
              <a:bodyPr rot="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r>
                  <a:rPr lang="en-IN" sz="1600" b="1" i="0" u="none" strike="noStrike" kern="1200" baseline="0" dirty="0" smtClean="0">
                    <a:solidFill>
                      <a:schemeClr val="bg1"/>
                    </a:solidFill>
                    <a:latin typeface="Palatino Linotype" panose="02040502050505030304" pitchFamily="18" charset="0"/>
                    <a:ea typeface="+mn-ea"/>
                    <a:cs typeface="+mn-cs"/>
                  </a:rPr>
                  <a:t>YEAR</a:t>
                </a:r>
              </a:p>
            </c:rich>
          </c:tx>
          <c:layout>
            <c:manualLayout>
              <c:xMode val="edge"/>
              <c:yMode val="edge"/>
              <c:x val="0.52167104111986007"/>
              <c:y val="0.91420198394318353"/>
            </c:manualLayout>
          </c:layout>
          <c:overlay val="0"/>
          <c:spPr>
            <a:solidFill>
              <a:schemeClr val="accent1">
                <a:lumMod val="50000"/>
              </a:schemeClr>
            </a:solidFill>
            <a:ln>
              <a:noFill/>
            </a:ln>
            <a:effectLst/>
          </c:spPr>
          <c:txPr>
            <a:bodyPr rot="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IN" sz="1600" b="1" i="0" u="none" strike="noStrike" kern="1200" baseline="0">
                <a:solidFill>
                  <a:schemeClr val="accent3"/>
                </a:solidFill>
                <a:latin typeface="Palatino Linotype" panose="02040502050505030304" pitchFamily="18" charset="0"/>
                <a:ea typeface="+mn-ea"/>
                <a:cs typeface="+mn-cs"/>
              </a:defRPr>
            </a:pPr>
            <a:endParaRPr lang="en-US"/>
          </a:p>
        </c:txPr>
        <c:crossAx val="182728960"/>
        <c:crosses val="autoZero"/>
        <c:auto val="1"/>
        <c:lblAlgn val="ctr"/>
        <c:lblOffset val="100"/>
        <c:noMultiLvlLbl val="0"/>
      </c:catAx>
      <c:valAx>
        <c:axId val="182728960"/>
        <c:scaling>
          <c:orientation val="minMax"/>
        </c:scaling>
        <c:delete val="0"/>
        <c:axPos val="l"/>
        <c:title>
          <c:tx>
            <c:rich>
              <a:bodyPr rot="-540000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r>
                  <a:rPr lang="en-IN" sz="1600" b="1" i="0" u="none" strike="noStrike" kern="1200" baseline="0" dirty="0" smtClean="0">
                    <a:solidFill>
                      <a:schemeClr val="bg1"/>
                    </a:solidFill>
                    <a:latin typeface="Palatino Linotype" panose="02040502050505030304" pitchFamily="18" charset="0"/>
                    <a:ea typeface="+mn-ea"/>
                    <a:cs typeface="+mn-cs"/>
                  </a:rPr>
                  <a:t>NUMBERS</a:t>
                </a:r>
              </a:p>
            </c:rich>
          </c:tx>
          <c:layout>
            <c:manualLayout>
              <c:xMode val="edge"/>
              <c:yMode val="edge"/>
              <c:x val="1.8018018018018018E-2"/>
              <c:y val="0.30358209819360815"/>
            </c:manualLayout>
          </c:layout>
          <c:overlay val="0"/>
          <c:spPr>
            <a:solidFill>
              <a:schemeClr val="accent1">
                <a:lumMod val="50000"/>
              </a:schemeClr>
            </a:solidFill>
            <a:ln>
              <a:noFill/>
            </a:ln>
            <a:effectLst/>
          </c:spPr>
          <c:txPr>
            <a:bodyPr rot="-540000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lgn="ctr">
              <a:defRPr lang="en-IN" sz="1600" b="1" i="0" u="none" strike="noStrike" kern="1200" baseline="0">
                <a:solidFill>
                  <a:schemeClr val="accent3"/>
                </a:solidFill>
                <a:latin typeface="Palatino Linotype" panose="02040502050505030304" pitchFamily="18" charset="0"/>
                <a:ea typeface="+mn-ea"/>
                <a:cs typeface="+mn-cs"/>
              </a:defRPr>
            </a:pPr>
            <a:endParaRPr lang="en-US"/>
          </a:p>
        </c:txPr>
        <c:crossAx val="166951856"/>
        <c:crosses val="autoZero"/>
        <c:crossBetween val="between"/>
      </c:valAx>
      <c:spPr>
        <a:solidFill>
          <a:schemeClr val="accent3">
            <a:lumMod val="20000"/>
            <a:lumOff val="80000"/>
          </a:schemeClr>
        </a:solidFill>
        <a:ln>
          <a:solidFill>
            <a:srgbClr val="ED7D31">
              <a:lumMod val="75000"/>
            </a:srgbClr>
          </a:solid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847839332583426"/>
          <c:y val="6.1543020013123347E-2"/>
          <c:w val="0.80366446381702272"/>
          <c:h val="0.76530573326771656"/>
        </c:manualLayout>
      </c:layout>
      <c:barChart>
        <c:barDir val="col"/>
        <c:grouping val="clustered"/>
        <c:varyColors val="0"/>
        <c:ser>
          <c:idx val="0"/>
          <c:order val="0"/>
          <c:tx>
            <c:strRef>
              <c:f>Sheet1!$C$6</c:f>
              <c:strCache>
                <c:ptCount val="1"/>
                <c:pt idx="0">
                  <c:v>Gross Space Area in Sq. Mtrs</c:v>
                </c:pt>
              </c:strCache>
            </c:strRef>
          </c:tx>
          <c:spPr>
            <a:solidFill>
              <a:schemeClr val="accent3"/>
            </a:solidFill>
            <a:ln>
              <a:noFill/>
            </a:ln>
            <a:effectLst/>
          </c:spPr>
          <c:invertIfNegative val="0"/>
          <c:dLbls>
            <c:dLbl>
              <c:idx val="5"/>
              <c:layout/>
              <c:tx>
                <c:rich>
                  <a:bodyPr/>
                  <a:lstStyle/>
                  <a:p>
                    <a:r>
                      <a:rPr lang="en-US" smtClean="0"/>
                      <a:t>210000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
                  <c:y val="2.083333333333333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9.9989639452964189E-3"/>
                  <c:y val="-2.3871252015037487E-17"/>
                </c:manualLayout>
              </c:layout>
              <c:tx>
                <c:rich>
                  <a:bodyPr/>
                  <a:lstStyle/>
                  <a:p>
                    <a:r>
                      <a:rPr lang="en-US" dirty="0" smtClean="0"/>
                      <a:t>220000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Sheet1!$D$5:$K$5</c:f>
              <c:numCache>
                <c:formatCode>General</c:formatCode>
                <c:ptCount val="8"/>
                <c:pt idx="0">
                  <c:v>2000</c:v>
                </c:pt>
                <c:pt idx="1">
                  <c:v>2002</c:v>
                </c:pt>
                <c:pt idx="2">
                  <c:v>2005</c:v>
                </c:pt>
                <c:pt idx="3">
                  <c:v>2007</c:v>
                </c:pt>
                <c:pt idx="4">
                  <c:v>2009</c:v>
                </c:pt>
                <c:pt idx="5">
                  <c:v>2011</c:v>
                </c:pt>
                <c:pt idx="6">
                  <c:v>2013</c:v>
                </c:pt>
                <c:pt idx="7">
                  <c:v>2015</c:v>
                </c:pt>
              </c:numCache>
            </c:numRef>
          </c:cat>
          <c:val>
            <c:numRef>
              <c:f>Sheet1!$D$6:$K$6</c:f>
              <c:numCache>
                <c:formatCode>General</c:formatCode>
                <c:ptCount val="8"/>
                <c:pt idx="0">
                  <c:v>28623</c:v>
                </c:pt>
                <c:pt idx="1">
                  <c:v>42744</c:v>
                </c:pt>
                <c:pt idx="2">
                  <c:v>81354</c:v>
                </c:pt>
                <c:pt idx="3">
                  <c:v>124062</c:v>
                </c:pt>
                <c:pt idx="4">
                  <c:v>153216</c:v>
                </c:pt>
                <c:pt idx="5">
                  <c:v>228804</c:v>
                </c:pt>
                <c:pt idx="6">
                  <c:v>193119</c:v>
                </c:pt>
                <c:pt idx="7">
                  <c:v>240000</c:v>
                </c:pt>
              </c:numCache>
            </c:numRef>
          </c:val>
        </c:ser>
        <c:dLbls>
          <c:dLblPos val="outEnd"/>
          <c:showLegendKey val="0"/>
          <c:showVal val="1"/>
          <c:showCatName val="0"/>
          <c:showSerName val="0"/>
          <c:showPercent val="0"/>
          <c:showBubbleSize val="0"/>
        </c:dLbls>
        <c:gapWidth val="219"/>
        <c:overlap val="-27"/>
        <c:axId val="167839648"/>
        <c:axId val="167840040"/>
      </c:barChart>
      <c:catAx>
        <c:axId val="167839648"/>
        <c:scaling>
          <c:orientation val="minMax"/>
        </c:scaling>
        <c:delete val="0"/>
        <c:axPos val="b"/>
        <c:title>
          <c:tx>
            <c:rich>
              <a:bodyPr rot="0" spcFirstLastPara="1" vertOverflow="ellipsis" vert="horz" wrap="square" anchor="ctr" anchorCtr="1"/>
              <a:lstStyle/>
              <a:p>
                <a:pPr>
                  <a:defRPr sz="1600" b="1" i="0" u="none" strike="noStrike" kern="1200" baseline="0">
                    <a:solidFill>
                      <a:schemeClr val="bg1"/>
                    </a:solidFill>
                    <a:latin typeface="Palatino Linotype" panose="02040502050505030304" pitchFamily="18" charset="0"/>
                    <a:ea typeface="+mn-ea"/>
                    <a:cs typeface="+mn-cs"/>
                  </a:defRPr>
                </a:pPr>
                <a:r>
                  <a:rPr lang="en-IN" sz="1600" b="1">
                    <a:solidFill>
                      <a:schemeClr val="bg1"/>
                    </a:solidFill>
                    <a:latin typeface="Palatino Linotype" panose="02040502050505030304" pitchFamily="18" charset="0"/>
                  </a:rPr>
                  <a:t>Year</a:t>
                </a:r>
              </a:p>
            </c:rich>
          </c:tx>
          <c:layout/>
          <c:overlay val="0"/>
          <c:spPr>
            <a:solidFill>
              <a:schemeClr val="accent3"/>
            </a:solidFill>
            <a:ln>
              <a:noFill/>
            </a:ln>
            <a:effectLst/>
          </c:spPr>
          <c:txPr>
            <a:bodyPr rot="0" spcFirstLastPara="1" vertOverflow="ellipsis" vert="horz" wrap="square" anchor="ctr" anchorCtr="1"/>
            <a:lstStyle/>
            <a:p>
              <a:pPr>
                <a:defRPr sz="1600" b="1" i="0" u="none" strike="noStrike" kern="1200" baseline="0">
                  <a:solidFill>
                    <a:schemeClr val="bg1"/>
                  </a:solidFill>
                  <a:latin typeface="Palatino Linotype" panose="02040502050505030304" pitchFamily="18"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crossAx val="167840040"/>
        <c:crosses val="autoZero"/>
        <c:auto val="1"/>
        <c:lblAlgn val="ctr"/>
        <c:lblOffset val="100"/>
        <c:noMultiLvlLbl val="0"/>
      </c:catAx>
      <c:valAx>
        <c:axId val="167840040"/>
        <c:scaling>
          <c:orientation val="minMax"/>
        </c:scaling>
        <c:delete val="0"/>
        <c:axPos val="l"/>
        <c:majorGridlines>
          <c:spPr>
            <a:ln w="9525" cap="flat" cmpd="sng" algn="ctr">
              <a:solidFill>
                <a:schemeClr val="accent2"/>
              </a:solidFill>
              <a:round/>
            </a:ln>
            <a:effectLst/>
          </c:spPr>
        </c:majorGridlines>
        <c:title>
          <c:tx>
            <c:rich>
              <a:bodyPr rot="-5400000" spcFirstLastPara="1" vertOverflow="ellipsis" vert="horz" wrap="square" anchor="ctr" anchorCtr="1"/>
              <a:lstStyle/>
              <a:p>
                <a:pPr algn="ctr" rtl="0">
                  <a:defRPr lang="en-US" sz="1600" b="1" i="0" u="none" strike="noStrike" kern="1200" baseline="0">
                    <a:solidFill>
                      <a:schemeClr val="bg1"/>
                    </a:solidFill>
                    <a:latin typeface="Palatino Linotype" panose="02040502050505030304" pitchFamily="18" charset="0"/>
                    <a:ea typeface="+mn-ea"/>
                    <a:cs typeface="+mn-cs"/>
                  </a:defRPr>
                </a:pPr>
                <a:r>
                  <a:rPr lang="en-US" sz="1600" b="1" i="0" u="none" strike="noStrike" kern="1200" baseline="0">
                    <a:solidFill>
                      <a:schemeClr val="bg1"/>
                    </a:solidFill>
                    <a:latin typeface="Palatino Linotype" panose="02040502050505030304" pitchFamily="18" charset="0"/>
                    <a:ea typeface="+mn-ea"/>
                    <a:cs typeface="+mn-cs"/>
                  </a:rPr>
                  <a:t>Gross Space Area in Sq. Mtrs</a:t>
                </a:r>
              </a:p>
            </c:rich>
          </c:tx>
          <c:layout>
            <c:manualLayout>
              <c:xMode val="edge"/>
              <c:yMode val="edge"/>
              <c:x val="1.8099543212184366E-2"/>
              <c:y val="0.15635016211208894"/>
            </c:manualLayout>
          </c:layout>
          <c:overlay val="0"/>
          <c:spPr>
            <a:solidFill>
              <a:schemeClr val="accent3"/>
            </a:solidFill>
            <a:ln>
              <a:noFill/>
            </a:ln>
            <a:effectLst/>
          </c:spPr>
          <c:txPr>
            <a:bodyPr rot="-5400000" spcFirstLastPara="1" vertOverflow="ellipsis" vert="horz" wrap="square" anchor="ctr" anchorCtr="1"/>
            <a:lstStyle/>
            <a:p>
              <a:pPr algn="ctr" rtl="0">
                <a:defRPr lang="en-US" sz="1600" b="1" i="0" u="none" strike="noStrike" kern="1200" baseline="0">
                  <a:solidFill>
                    <a:schemeClr val="bg1"/>
                  </a:solidFill>
                  <a:latin typeface="Palatino Linotype" panose="02040502050505030304" pitchFamily="18"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crossAx val="167839648"/>
        <c:crosses val="autoZero"/>
        <c:crossBetween val="between"/>
      </c:valAx>
      <c:spPr>
        <a:solidFill>
          <a:srgbClr val="FBE6DB"/>
        </a:solidFill>
        <a:ln>
          <a:solidFill>
            <a:srgbClr val="865640"/>
          </a:solidFill>
        </a:ln>
        <a:effectLst/>
      </c:spPr>
    </c:plotArea>
    <c:plotVisOnly val="1"/>
    <c:dispBlanksAs val="gap"/>
    <c:showDLblsOverMax val="0"/>
  </c:chart>
  <c:spPr>
    <a:solidFill>
      <a:schemeClr val="bg1"/>
    </a:solidFill>
    <a:ln w="9525" cap="flat" cmpd="sng" algn="ctr">
      <a:solidFill>
        <a:schemeClr val="accent2"/>
      </a:solid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800" b="1" i="0" u="none" strike="noStrike" kern="1200" spc="0" baseline="0" dirty="0" smtClean="0">
                <a:solidFill>
                  <a:schemeClr val="accent2">
                    <a:lumMod val="75000"/>
                  </a:schemeClr>
                </a:solidFill>
                <a:latin typeface="Palatino Linotype" panose="02040502050505030304" pitchFamily="18" charset="0"/>
                <a:ea typeface="+mn-ea"/>
                <a:cs typeface="+mn-cs"/>
              </a:defRPr>
            </a:pPr>
            <a:r>
              <a:rPr lang="en-US" sz="1800" b="1" i="0" u="none" strike="noStrike" kern="1200" spc="0" baseline="0" dirty="0" smtClean="0">
                <a:solidFill>
                  <a:schemeClr val="accent2">
                    <a:lumMod val="75000"/>
                  </a:schemeClr>
                </a:solidFill>
                <a:latin typeface="Palatino Linotype" panose="02040502050505030304" pitchFamily="18" charset="0"/>
                <a:ea typeface="+mn-ea"/>
                <a:cs typeface="+mn-cs"/>
              </a:rPr>
              <a:t> EXHIBITORS - INTERNATIONAL</a:t>
            </a:r>
          </a:p>
        </c:rich>
      </c:tx>
      <c:layout/>
      <c:overlay val="0"/>
      <c:spPr>
        <a:noFill/>
        <a:ln>
          <a:noFill/>
        </a:ln>
        <a:effectLst/>
      </c:spPr>
      <c:txPr>
        <a:bodyPr rot="0" spcFirstLastPara="1" vertOverflow="ellipsis" vert="horz" wrap="square" anchor="ctr" anchorCtr="1"/>
        <a:lstStyle/>
        <a:p>
          <a:pPr algn="ctr" rtl="0">
            <a:defRPr lang="en-US" sz="1800" b="1" i="0" u="none" strike="noStrike" kern="1200" spc="0" baseline="0" dirty="0" smtClean="0">
              <a:solidFill>
                <a:schemeClr val="accent2">
                  <a:lumMod val="75000"/>
                </a:schemeClr>
              </a:solidFill>
              <a:latin typeface="Palatino Linotype" panose="02040502050505030304" pitchFamily="18" charset="0"/>
              <a:ea typeface="+mn-ea"/>
              <a:cs typeface="+mn-cs"/>
            </a:defRPr>
          </a:pPr>
          <a:endParaRPr lang="en-US"/>
        </a:p>
      </c:txPr>
    </c:title>
    <c:autoTitleDeleted val="0"/>
    <c:plotArea>
      <c:layout>
        <c:manualLayout>
          <c:layoutTarget val="inner"/>
          <c:xMode val="edge"/>
          <c:yMode val="edge"/>
          <c:x val="0.14742150286769709"/>
          <c:y val="0.13771715640874518"/>
          <c:w val="0.83430585557336301"/>
          <c:h val="0.68834445736982464"/>
        </c:manualLayout>
      </c:layout>
      <c:barChart>
        <c:barDir val="col"/>
        <c:grouping val="clustered"/>
        <c:varyColors val="0"/>
        <c:ser>
          <c:idx val="0"/>
          <c:order val="0"/>
          <c:tx>
            <c:strRef>
              <c:f>Sheet1!$C$50</c:f>
              <c:strCache>
                <c:ptCount val="1"/>
                <c:pt idx="0">
                  <c:v>No of Exhibitors</c:v>
                </c:pt>
              </c:strCache>
            </c:strRef>
          </c:tx>
          <c:spPr>
            <a:solidFill>
              <a:schemeClr val="accent2"/>
            </a:solidFill>
            <a:ln>
              <a:solidFill>
                <a:schemeClr val="accent2">
                  <a:lumMod val="75000"/>
                </a:schemeClr>
              </a:solidFill>
            </a:ln>
            <a:effectLst/>
          </c:spPr>
          <c:invertIfNegative val="0"/>
          <c:dLbls>
            <c:dLbl>
              <c:idx val="7"/>
              <c:layout>
                <c:manualLayout>
                  <c:x val="0"/>
                  <c:y val="1.697291416917585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0">
                <a:spAutoFit/>
              </a:bodyPr>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Sheet1!$D$49:$K$49</c:f>
              <c:numCache>
                <c:formatCode>General</c:formatCode>
                <c:ptCount val="8"/>
                <c:pt idx="0">
                  <c:v>2000</c:v>
                </c:pt>
                <c:pt idx="1">
                  <c:v>2002</c:v>
                </c:pt>
                <c:pt idx="2">
                  <c:v>2005</c:v>
                </c:pt>
                <c:pt idx="3">
                  <c:v>2007</c:v>
                </c:pt>
                <c:pt idx="4">
                  <c:v>2009</c:v>
                </c:pt>
                <c:pt idx="5">
                  <c:v>2011</c:v>
                </c:pt>
                <c:pt idx="6">
                  <c:v>2013</c:v>
                </c:pt>
                <c:pt idx="7">
                  <c:v>2015</c:v>
                </c:pt>
              </c:numCache>
            </c:numRef>
          </c:cat>
          <c:val>
            <c:numRef>
              <c:f>Sheet1!$D$50:$K$50</c:f>
              <c:numCache>
                <c:formatCode>General</c:formatCode>
                <c:ptCount val="8"/>
                <c:pt idx="0">
                  <c:v>0</c:v>
                </c:pt>
                <c:pt idx="1">
                  <c:v>6</c:v>
                </c:pt>
                <c:pt idx="2">
                  <c:v>18</c:v>
                </c:pt>
                <c:pt idx="3">
                  <c:v>42</c:v>
                </c:pt>
                <c:pt idx="4">
                  <c:v>140</c:v>
                </c:pt>
                <c:pt idx="5">
                  <c:v>207</c:v>
                </c:pt>
                <c:pt idx="6">
                  <c:v>226</c:v>
                </c:pt>
                <c:pt idx="7">
                  <c:v>275</c:v>
                </c:pt>
              </c:numCache>
            </c:numRef>
          </c:val>
        </c:ser>
        <c:dLbls>
          <c:dLblPos val="outEnd"/>
          <c:showLegendKey val="0"/>
          <c:showVal val="1"/>
          <c:showCatName val="0"/>
          <c:showSerName val="0"/>
          <c:showPercent val="0"/>
          <c:showBubbleSize val="0"/>
        </c:dLbls>
        <c:gapWidth val="219"/>
        <c:overlap val="-27"/>
        <c:axId val="167840824"/>
        <c:axId val="184749576"/>
      </c:barChart>
      <c:catAx>
        <c:axId val="167840824"/>
        <c:scaling>
          <c:orientation val="minMax"/>
        </c:scaling>
        <c:delete val="0"/>
        <c:axPos val="b"/>
        <c:title>
          <c:tx>
            <c:rich>
              <a:bodyPr rot="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r>
                  <a:rPr lang="en-IN" sz="1600" b="1" i="0" u="none" strike="noStrike" kern="1200" baseline="0" dirty="0" smtClean="0">
                    <a:solidFill>
                      <a:schemeClr val="bg1"/>
                    </a:solidFill>
                    <a:latin typeface="Palatino Linotype" panose="02040502050505030304" pitchFamily="18" charset="0"/>
                    <a:ea typeface="+mn-ea"/>
                    <a:cs typeface="+mn-cs"/>
                  </a:rPr>
                  <a:t>Year</a:t>
                </a:r>
              </a:p>
            </c:rich>
          </c:tx>
          <c:layout>
            <c:manualLayout>
              <c:xMode val="edge"/>
              <c:yMode val="edge"/>
              <c:x val="0.53234362297633153"/>
              <c:y val="0.91152478222830846"/>
            </c:manualLayout>
          </c:layout>
          <c:overlay val="0"/>
          <c:spPr>
            <a:solidFill>
              <a:schemeClr val="accent2">
                <a:lumMod val="50000"/>
              </a:schemeClr>
            </a:solidFill>
            <a:ln>
              <a:noFill/>
            </a:ln>
            <a:effectLst/>
          </c:spPr>
          <c:txPr>
            <a:bodyPr rot="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crossAx val="184749576"/>
        <c:crosses val="autoZero"/>
        <c:auto val="1"/>
        <c:lblAlgn val="ctr"/>
        <c:lblOffset val="100"/>
        <c:noMultiLvlLbl val="0"/>
      </c:catAx>
      <c:valAx>
        <c:axId val="184749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r>
                  <a:rPr lang="en-IN" sz="1600" b="1" i="0" u="none" strike="noStrike" kern="1200" baseline="0" dirty="0" smtClean="0">
                    <a:solidFill>
                      <a:schemeClr val="bg1"/>
                    </a:solidFill>
                    <a:latin typeface="Palatino Linotype" panose="02040502050505030304" pitchFamily="18" charset="0"/>
                    <a:ea typeface="+mn-ea"/>
                    <a:cs typeface="+mn-cs"/>
                  </a:rPr>
                  <a:t>Numbers</a:t>
                </a:r>
              </a:p>
            </c:rich>
          </c:tx>
          <c:layout>
            <c:manualLayout>
              <c:xMode val="edge"/>
              <c:yMode val="edge"/>
              <c:x val="1.9813601839593058E-2"/>
              <c:y val="0.34585663205142836"/>
            </c:manualLayout>
          </c:layout>
          <c:overlay val="0"/>
          <c:spPr>
            <a:solidFill>
              <a:schemeClr val="accent2">
                <a:lumMod val="50000"/>
              </a:schemeClr>
            </a:solidFill>
            <a:ln>
              <a:noFill/>
            </a:ln>
            <a:effectLst/>
          </c:spPr>
          <c:txPr>
            <a:bodyPr rot="-5400000" spcFirstLastPara="1" vertOverflow="ellipsis" vert="horz" wrap="square" anchor="ctr" anchorCtr="1"/>
            <a:lstStyle/>
            <a:p>
              <a:pPr algn="ctr" rtl="0">
                <a:defRPr lang="en-IN" sz="1600" b="1" i="0" u="none" strike="noStrike" kern="1200" baseline="0" dirty="0" smtClean="0">
                  <a:solidFill>
                    <a:schemeClr val="bg1"/>
                  </a:solidFill>
                  <a:latin typeface="Palatino Linotype" panose="02040502050505030304" pitchFamily="18"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lgn="ctr">
              <a:defRPr lang="en-IN" sz="1800" b="1" i="0" u="none" strike="noStrike" kern="1200" baseline="0">
                <a:solidFill>
                  <a:schemeClr val="accent2">
                    <a:lumMod val="50000"/>
                  </a:schemeClr>
                </a:solidFill>
                <a:latin typeface="Palatino Linotype" panose="02040502050505030304" pitchFamily="18" charset="0"/>
                <a:ea typeface="+mn-ea"/>
                <a:cs typeface="+mn-cs"/>
              </a:defRPr>
            </a:pPr>
            <a:endParaRPr lang="en-US"/>
          </a:p>
        </c:txPr>
        <c:crossAx val="167840824"/>
        <c:crosses val="autoZero"/>
        <c:crossBetween val="between"/>
      </c:valAx>
      <c:spPr>
        <a:solidFill>
          <a:schemeClr val="accent4">
            <a:lumMod val="20000"/>
            <a:lumOff val="80000"/>
          </a:schemeClr>
        </a:solidFill>
        <a:ln>
          <a:solidFill>
            <a:schemeClr val="accent2">
              <a:lumMod val="75000"/>
            </a:schemeClr>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0.30631</cdr:x>
      <cdr:y>0.86765</cdr:y>
    </cdr:from>
    <cdr:to>
      <cdr:x>0.37462</cdr:x>
      <cdr:y>0.91176</cdr:y>
    </cdr:to>
    <cdr:sp macro="" textlink="">
      <cdr:nvSpPr>
        <cdr:cNvPr id="2" name="Rectangle 1"/>
        <cdr:cNvSpPr/>
      </cdr:nvSpPr>
      <cdr:spPr>
        <a:xfrm xmlns:a="http://schemas.openxmlformats.org/drawingml/2006/main">
          <a:off x="2590800" y="4495800"/>
          <a:ext cx="577850" cy="2286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algn="l" rtl="0" fontAlgn="base">
            <a:spcBef>
              <a:spcPct val="0"/>
            </a:spcBef>
            <a:spcAft>
              <a:spcPct val="0"/>
            </a:spcAft>
            <a:defRPr sz="3600" b="1" kern="1200">
              <a:solidFill>
                <a:schemeClr val="lt1"/>
              </a:solidFill>
              <a:latin typeface="+mn-lt"/>
              <a:ea typeface="+mn-ea"/>
              <a:cs typeface="+mn-cs"/>
            </a:defRPr>
          </a:lvl1pPr>
          <a:lvl2pPr marL="457200" algn="l" rtl="0" fontAlgn="base">
            <a:spcBef>
              <a:spcPct val="0"/>
            </a:spcBef>
            <a:spcAft>
              <a:spcPct val="0"/>
            </a:spcAft>
            <a:defRPr sz="3600" b="1" kern="1200">
              <a:solidFill>
                <a:schemeClr val="lt1"/>
              </a:solidFill>
              <a:latin typeface="+mn-lt"/>
              <a:ea typeface="+mn-ea"/>
              <a:cs typeface="+mn-cs"/>
            </a:defRPr>
          </a:lvl2pPr>
          <a:lvl3pPr marL="914400" algn="l" rtl="0" fontAlgn="base">
            <a:spcBef>
              <a:spcPct val="0"/>
            </a:spcBef>
            <a:spcAft>
              <a:spcPct val="0"/>
            </a:spcAft>
            <a:defRPr sz="3600" b="1" kern="1200">
              <a:solidFill>
                <a:schemeClr val="lt1"/>
              </a:solidFill>
              <a:latin typeface="+mn-lt"/>
              <a:ea typeface="+mn-ea"/>
              <a:cs typeface="+mn-cs"/>
            </a:defRPr>
          </a:lvl3pPr>
          <a:lvl4pPr marL="1371600" algn="l" rtl="0" fontAlgn="base">
            <a:spcBef>
              <a:spcPct val="0"/>
            </a:spcBef>
            <a:spcAft>
              <a:spcPct val="0"/>
            </a:spcAft>
            <a:defRPr sz="3600" b="1" kern="1200">
              <a:solidFill>
                <a:schemeClr val="lt1"/>
              </a:solidFill>
              <a:latin typeface="+mn-lt"/>
              <a:ea typeface="+mn-ea"/>
              <a:cs typeface="+mn-cs"/>
            </a:defRPr>
          </a:lvl4pPr>
          <a:lvl5pPr marL="1828800" algn="l" rtl="0" fontAlgn="base">
            <a:spcBef>
              <a:spcPct val="0"/>
            </a:spcBef>
            <a:spcAft>
              <a:spcPct val="0"/>
            </a:spcAft>
            <a:defRPr sz="3600" b="1" kern="1200">
              <a:solidFill>
                <a:schemeClr val="lt1"/>
              </a:solidFill>
              <a:latin typeface="+mn-lt"/>
              <a:ea typeface="+mn-ea"/>
              <a:cs typeface="+mn-cs"/>
            </a:defRPr>
          </a:lvl5pPr>
          <a:lvl6pPr marL="2286000" algn="l" defTabSz="914400" rtl="0" eaLnBrk="1" latinLnBrk="0" hangingPunct="1">
            <a:defRPr sz="3600" b="1" kern="1200">
              <a:solidFill>
                <a:schemeClr val="lt1"/>
              </a:solidFill>
              <a:latin typeface="+mn-lt"/>
              <a:ea typeface="+mn-ea"/>
              <a:cs typeface="+mn-cs"/>
            </a:defRPr>
          </a:lvl6pPr>
          <a:lvl7pPr marL="2743200" algn="l" defTabSz="914400" rtl="0" eaLnBrk="1" latinLnBrk="0" hangingPunct="1">
            <a:defRPr sz="3600" b="1" kern="1200">
              <a:solidFill>
                <a:schemeClr val="lt1"/>
              </a:solidFill>
              <a:latin typeface="+mn-lt"/>
              <a:ea typeface="+mn-ea"/>
              <a:cs typeface="+mn-cs"/>
            </a:defRPr>
          </a:lvl7pPr>
          <a:lvl8pPr marL="3200400" algn="l" defTabSz="914400" rtl="0" eaLnBrk="1" latinLnBrk="0" hangingPunct="1">
            <a:defRPr sz="3600" b="1" kern="1200">
              <a:solidFill>
                <a:schemeClr val="lt1"/>
              </a:solidFill>
              <a:latin typeface="+mn-lt"/>
              <a:ea typeface="+mn-ea"/>
              <a:cs typeface="+mn-cs"/>
            </a:defRPr>
          </a:lvl8pPr>
          <a:lvl9pPr marL="3657600" algn="l" defTabSz="914400" rtl="0" eaLnBrk="1" latinLnBrk="0" hangingPunct="1">
            <a:defRPr sz="3600" b="1" kern="1200">
              <a:solidFill>
                <a:schemeClr val="lt1"/>
              </a:solidFill>
              <a:latin typeface="+mn-lt"/>
              <a:ea typeface="+mn-ea"/>
              <a:cs typeface="+mn-cs"/>
            </a:defRPr>
          </a:lvl9pPr>
        </a:lstStyle>
        <a:p xmlns:a="http://schemas.openxmlformats.org/drawingml/2006/main">
          <a:pPr algn="ctr"/>
          <a:r>
            <a:rPr lang="en-IN" sz="1400" dirty="0" smtClean="0">
              <a:solidFill>
                <a:schemeClr val="accent2">
                  <a:lumMod val="50000"/>
                </a:schemeClr>
              </a:solidFill>
              <a:latin typeface="Palatino Linotype" panose="02040502050505030304" pitchFamily="18" charset="0"/>
            </a:rPr>
            <a:t>2002</a:t>
          </a:r>
          <a:endParaRPr lang="en-IN" sz="1400" dirty="0">
            <a:solidFill>
              <a:schemeClr val="accent2">
                <a:lumMod val="50000"/>
              </a:schemeClr>
            </a:solidFill>
            <a:latin typeface="Palatino Linotype" panose="02040502050505030304" pitchFamily="18" charset="0"/>
          </a:endParaRPr>
        </a:p>
      </cdr:txBody>
    </cdr:sp>
  </cdr:relSizeAnchor>
  <cdr:relSizeAnchor xmlns:cdr="http://schemas.openxmlformats.org/drawingml/2006/chartDrawing">
    <cdr:from>
      <cdr:x>0.3964</cdr:x>
      <cdr:y>0.86765</cdr:y>
    </cdr:from>
    <cdr:to>
      <cdr:x>0.46471</cdr:x>
      <cdr:y>0.91176</cdr:y>
    </cdr:to>
    <cdr:sp macro="" textlink="">
      <cdr:nvSpPr>
        <cdr:cNvPr id="3" name="Rectangle 2"/>
        <cdr:cNvSpPr/>
      </cdr:nvSpPr>
      <cdr:spPr>
        <a:xfrm xmlns:a="http://schemas.openxmlformats.org/drawingml/2006/main">
          <a:off x="3352800" y="4495800"/>
          <a:ext cx="577850" cy="2286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algn="l" rtl="0" fontAlgn="base">
            <a:spcBef>
              <a:spcPct val="0"/>
            </a:spcBef>
            <a:spcAft>
              <a:spcPct val="0"/>
            </a:spcAft>
            <a:defRPr sz="3600" b="1" kern="1200">
              <a:solidFill>
                <a:schemeClr val="lt1"/>
              </a:solidFill>
              <a:latin typeface="+mn-lt"/>
              <a:ea typeface="+mn-ea"/>
              <a:cs typeface="+mn-cs"/>
            </a:defRPr>
          </a:lvl1pPr>
          <a:lvl2pPr marL="457200" algn="l" rtl="0" fontAlgn="base">
            <a:spcBef>
              <a:spcPct val="0"/>
            </a:spcBef>
            <a:spcAft>
              <a:spcPct val="0"/>
            </a:spcAft>
            <a:defRPr sz="3600" b="1" kern="1200">
              <a:solidFill>
                <a:schemeClr val="lt1"/>
              </a:solidFill>
              <a:latin typeface="+mn-lt"/>
              <a:ea typeface="+mn-ea"/>
              <a:cs typeface="+mn-cs"/>
            </a:defRPr>
          </a:lvl2pPr>
          <a:lvl3pPr marL="914400" algn="l" rtl="0" fontAlgn="base">
            <a:spcBef>
              <a:spcPct val="0"/>
            </a:spcBef>
            <a:spcAft>
              <a:spcPct val="0"/>
            </a:spcAft>
            <a:defRPr sz="3600" b="1" kern="1200">
              <a:solidFill>
                <a:schemeClr val="lt1"/>
              </a:solidFill>
              <a:latin typeface="+mn-lt"/>
              <a:ea typeface="+mn-ea"/>
              <a:cs typeface="+mn-cs"/>
            </a:defRPr>
          </a:lvl3pPr>
          <a:lvl4pPr marL="1371600" algn="l" rtl="0" fontAlgn="base">
            <a:spcBef>
              <a:spcPct val="0"/>
            </a:spcBef>
            <a:spcAft>
              <a:spcPct val="0"/>
            </a:spcAft>
            <a:defRPr sz="3600" b="1" kern="1200">
              <a:solidFill>
                <a:schemeClr val="lt1"/>
              </a:solidFill>
              <a:latin typeface="+mn-lt"/>
              <a:ea typeface="+mn-ea"/>
              <a:cs typeface="+mn-cs"/>
            </a:defRPr>
          </a:lvl4pPr>
          <a:lvl5pPr marL="1828800" algn="l" rtl="0" fontAlgn="base">
            <a:spcBef>
              <a:spcPct val="0"/>
            </a:spcBef>
            <a:spcAft>
              <a:spcPct val="0"/>
            </a:spcAft>
            <a:defRPr sz="3600" b="1" kern="1200">
              <a:solidFill>
                <a:schemeClr val="lt1"/>
              </a:solidFill>
              <a:latin typeface="+mn-lt"/>
              <a:ea typeface="+mn-ea"/>
              <a:cs typeface="+mn-cs"/>
            </a:defRPr>
          </a:lvl5pPr>
          <a:lvl6pPr marL="2286000" algn="l" defTabSz="914400" rtl="0" eaLnBrk="1" latinLnBrk="0" hangingPunct="1">
            <a:defRPr sz="3600" b="1" kern="1200">
              <a:solidFill>
                <a:schemeClr val="lt1"/>
              </a:solidFill>
              <a:latin typeface="+mn-lt"/>
              <a:ea typeface="+mn-ea"/>
              <a:cs typeface="+mn-cs"/>
            </a:defRPr>
          </a:lvl6pPr>
          <a:lvl7pPr marL="2743200" algn="l" defTabSz="914400" rtl="0" eaLnBrk="1" latinLnBrk="0" hangingPunct="1">
            <a:defRPr sz="3600" b="1" kern="1200">
              <a:solidFill>
                <a:schemeClr val="lt1"/>
              </a:solidFill>
              <a:latin typeface="+mn-lt"/>
              <a:ea typeface="+mn-ea"/>
              <a:cs typeface="+mn-cs"/>
            </a:defRPr>
          </a:lvl7pPr>
          <a:lvl8pPr marL="3200400" algn="l" defTabSz="914400" rtl="0" eaLnBrk="1" latinLnBrk="0" hangingPunct="1">
            <a:defRPr sz="3600" b="1" kern="1200">
              <a:solidFill>
                <a:schemeClr val="lt1"/>
              </a:solidFill>
              <a:latin typeface="+mn-lt"/>
              <a:ea typeface="+mn-ea"/>
              <a:cs typeface="+mn-cs"/>
            </a:defRPr>
          </a:lvl8pPr>
          <a:lvl9pPr marL="3657600" algn="l" defTabSz="914400" rtl="0" eaLnBrk="1" latinLnBrk="0" hangingPunct="1">
            <a:defRPr sz="3600" b="1" kern="1200">
              <a:solidFill>
                <a:schemeClr val="lt1"/>
              </a:solidFill>
              <a:latin typeface="+mn-lt"/>
              <a:ea typeface="+mn-ea"/>
              <a:cs typeface="+mn-cs"/>
            </a:defRPr>
          </a:lvl9pPr>
        </a:lstStyle>
        <a:p xmlns:a="http://schemas.openxmlformats.org/drawingml/2006/main">
          <a:pPr algn="ctr"/>
          <a:r>
            <a:rPr lang="en-IN" sz="1400" dirty="0" smtClean="0">
              <a:solidFill>
                <a:schemeClr val="accent2">
                  <a:lumMod val="50000"/>
                </a:schemeClr>
              </a:solidFill>
              <a:latin typeface="Palatino Linotype" panose="02040502050505030304" pitchFamily="18" charset="0"/>
            </a:rPr>
            <a:t>2005</a:t>
          </a:r>
          <a:endParaRPr lang="en-IN" sz="1400" dirty="0">
            <a:solidFill>
              <a:schemeClr val="accent2">
                <a:lumMod val="50000"/>
              </a:schemeClr>
            </a:solidFill>
            <a:latin typeface="Palatino Linotype" panose="02040502050505030304" pitchFamily="18" charset="0"/>
          </a:endParaRPr>
        </a:p>
      </cdr:txBody>
    </cdr:sp>
  </cdr:relSizeAnchor>
  <cdr:relSizeAnchor xmlns:cdr="http://schemas.openxmlformats.org/drawingml/2006/chartDrawing">
    <cdr:from>
      <cdr:x>0.48649</cdr:x>
      <cdr:y>0.86765</cdr:y>
    </cdr:from>
    <cdr:to>
      <cdr:x>0.5548</cdr:x>
      <cdr:y>0.91176</cdr:y>
    </cdr:to>
    <cdr:sp macro="" textlink="">
      <cdr:nvSpPr>
        <cdr:cNvPr id="4" name="Rectangle 3"/>
        <cdr:cNvSpPr/>
      </cdr:nvSpPr>
      <cdr:spPr>
        <a:xfrm xmlns:a="http://schemas.openxmlformats.org/drawingml/2006/main">
          <a:off x="4114800" y="4495800"/>
          <a:ext cx="577850" cy="2286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algn="l" rtl="0" fontAlgn="base">
            <a:spcBef>
              <a:spcPct val="0"/>
            </a:spcBef>
            <a:spcAft>
              <a:spcPct val="0"/>
            </a:spcAft>
            <a:defRPr sz="3600" b="1" kern="1200">
              <a:solidFill>
                <a:schemeClr val="lt1"/>
              </a:solidFill>
              <a:latin typeface="+mn-lt"/>
              <a:ea typeface="+mn-ea"/>
              <a:cs typeface="+mn-cs"/>
            </a:defRPr>
          </a:lvl1pPr>
          <a:lvl2pPr marL="457200" algn="l" rtl="0" fontAlgn="base">
            <a:spcBef>
              <a:spcPct val="0"/>
            </a:spcBef>
            <a:spcAft>
              <a:spcPct val="0"/>
            </a:spcAft>
            <a:defRPr sz="3600" b="1" kern="1200">
              <a:solidFill>
                <a:schemeClr val="lt1"/>
              </a:solidFill>
              <a:latin typeface="+mn-lt"/>
              <a:ea typeface="+mn-ea"/>
              <a:cs typeface="+mn-cs"/>
            </a:defRPr>
          </a:lvl2pPr>
          <a:lvl3pPr marL="914400" algn="l" rtl="0" fontAlgn="base">
            <a:spcBef>
              <a:spcPct val="0"/>
            </a:spcBef>
            <a:spcAft>
              <a:spcPct val="0"/>
            </a:spcAft>
            <a:defRPr sz="3600" b="1" kern="1200">
              <a:solidFill>
                <a:schemeClr val="lt1"/>
              </a:solidFill>
              <a:latin typeface="+mn-lt"/>
              <a:ea typeface="+mn-ea"/>
              <a:cs typeface="+mn-cs"/>
            </a:defRPr>
          </a:lvl3pPr>
          <a:lvl4pPr marL="1371600" algn="l" rtl="0" fontAlgn="base">
            <a:spcBef>
              <a:spcPct val="0"/>
            </a:spcBef>
            <a:spcAft>
              <a:spcPct val="0"/>
            </a:spcAft>
            <a:defRPr sz="3600" b="1" kern="1200">
              <a:solidFill>
                <a:schemeClr val="lt1"/>
              </a:solidFill>
              <a:latin typeface="+mn-lt"/>
              <a:ea typeface="+mn-ea"/>
              <a:cs typeface="+mn-cs"/>
            </a:defRPr>
          </a:lvl4pPr>
          <a:lvl5pPr marL="1828800" algn="l" rtl="0" fontAlgn="base">
            <a:spcBef>
              <a:spcPct val="0"/>
            </a:spcBef>
            <a:spcAft>
              <a:spcPct val="0"/>
            </a:spcAft>
            <a:defRPr sz="3600" b="1" kern="1200">
              <a:solidFill>
                <a:schemeClr val="lt1"/>
              </a:solidFill>
              <a:latin typeface="+mn-lt"/>
              <a:ea typeface="+mn-ea"/>
              <a:cs typeface="+mn-cs"/>
            </a:defRPr>
          </a:lvl5pPr>
          <a:lvl6pPr marL="2286000" algn="l" defTabSz="914400" rtl="0" eaLnBrk="1" latinLnBrk="0" hangingPunct="1">
            <a:defRPr sz="3600" b="1" kern="1200">
              <a:solidFill>
                <a:schemeClr val="lt1"/>
              </a:solidFill>
              <a:latin typeface="+mn-lt"/>
              <a:ea typeface="+mn-ea"/>
              <a:cs typeface="+mn-cs"/>
            </a:defRPr>
          </a:lvl6pPr>
          <a:lvl7pPr marL="2743200" algn="l" defTabSz="914400" rtl="0" eaLnBrk="1" latinLnBrk="0" hangingPunct="1">
            <a:defRPr sz="3600" b="1" kern="1200">
              <a:solidFill>
                <a:schemeClr val="lt1"/>
              </a:solidFill>
              <a:latin typeface="+mn-lt"/>
              <a:ea typeface="+mn-ea"/>
              <a:cs typeface="+mn-cs"/>
            </a:defRPr>
          </a:lvl7pPr>
          <a:lvl8pPr marL="3200400" algn="l" defTabSz="914400" rtl="0" eaLnBrk="1" latinLnBrk="0" hangingPunct="1">
            <a:defRPr sz="3600" b="1" kern="1200">
              <a:solidFill>
                <a:schemeClr val="lt1"/>
              </a:solidFill>
              <a:latin typeface="+mn-lt"/>
              <a:ea typeface="+mn-ea"/>
              <a:cs typeface="+mn-cs"/>
            </a:defRPr>
          </a:lvl8pPr>
          <a:lvl9pPr marL="3657600" algn="l" defTabSz="914400" rtl="0" eaLnBrk="1" latinLnBrk="0" hangingPunct="1">
            <a:defRPr sz="3600" b="1" kern="1200">
              <a:solidFill>
                <a:schemeClr val="lt1"/>
              </a:solidFill>
              <a:latin typeface="+mn-lt"/>
              <a:ea typeface="+mn-ea"/>
              <a:cs typeface="+mn-cs"/>
            </a:defRPr>
          </a:lvl9pPr>
        </a:lstStyle>
        <a:p xmlns:a="http://schemas.openxmlformats.org/drawingml/2006/main">
          <a:pPr algn="ctr"/>
          <a:r>
            <a:rPr lang="en-IN" sz="1400" dirty="0" smtClean="0">
              <a:solidFill>
                <a:schemeClr val="accent2">
                  <a:lumMod val="50000"/>
                </a:schemeClr>
              </a:solidFill>
              <a:latin typeface="Palatino Linotype" panose="02040502050505030304" pitchFamily="18" charset="0"/>
            </a:rPr>
            <a:t>2007</a:t>
          </a:r>
          <a:endParaRPr lang="en-IN" sz="1400" dirty="0">
            <a:solidFill>
              <a:schemeClr val="accent2">
                <a:lumMod val="50000"/>
              </a:schemeClr>
            </a:solidFill>
            <a:latin typeface="Palatino Linotype" panose="0204050205050503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036FE-1596-43DA-9806-56D174E862B7}" type="datetimeFigureOut">
              <a:rPr lang="en-IN" smtClean="0"/>
              <a:t>08-07-2015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AE658D-1918-4294-B4B2-80DF8AA09FCC}" type="slidenum">
              <a:rPr lang="en-IN" smtClean="0"/>
              <a:t>‹#›</a:t>
            </a:fld>
            <a:endParaRPr lang="en-IN"/>
          </a:p>
        </p:txBody>
      </p:sp>
    </p:spTree>
    <p:extLst>
      <p:ext uri="{BB962C8B-B14F-4D97-AF65-F5344CB8AC3E}">
        <p14:creationId xmlns:p14="http://schemas.microsoft.com/office/powerpoint/2010/main" val="1289215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thehindu.com/business/Economy/indias-gdp-at-73-per-cent/article7260536.ece" TargetMode="External"/><Relationship Id="rId7" Type="http://schemas.openxmlformats.org/officeDocument/2006/relationships/hyperlink" Target="http://www.tradingeconomics.com/india/inflation-cpi"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profit.ndtv.com/news/forex/article-forex-reserves-down-237-million-at-355-billion-rbi-778101" TargetMode="External"/><Relationship Id="rId5" Type="http://schemas.openxmlformats.org/officeDocument/2006/relationships/hyperlink" Target="http://www.tradingeconomics.com/india/industrial-production" TargetMode="External"/><Relationship Id="rId4" Type="http://schemas.openxmlformats.org/officeDocument/2006/relationships/hyperlink" Target="http://www.tradingeconomics.com/india/manufacturing-pmi"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profit.ndtv.com/news/economy/article-indias-infrastructure-output-posts-fastest-growth-in-6-months-776811"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economictimes.indiatimes.com/news/economy/finance/higher-tax-mop-up-makes-finanace-ministry-seek-spending-hike-to-use-it-for-roads-shipping-agricultural/articleshow/47669868.cms" TargetMode="External"/><Relationship Id="rId5" Type="http://schemas.openxmlformats.org/officeDocument/2006/relationships/hyperlink" Target="http://economictimes.indiatimes.com/news/economy/foreign-trade/sharp-pickup-in-road-construction-leads-to-93-surge-in-bitumen-imports-in-2014-15/articleshow/47712786.cms" TargetMode="External"/><Relationship Id="rId4" Type="http://schemas.openxmlformats.org/officeDocument/2006/relationships/hyperlink" Target="http://economictimes.indiatimes.com/news/economy/infrastructure/nhidcl-to-award-rs-1-3-trillion-highway-projects-in-tough-terrain/articleshow/47662643.cms"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www.dnaindia.com/money/report-government-to-award-road-projects-worth-rs-3-lakh-crore-nitin-gadkari-2087445" TargetMode="External"/><Relationship Id="rId3" Type="http://schemas.openxmlformats.org/officeDocument/2006/relationships/hyperlink" Target="http://economictimes.indiatimes.com/news/economy/infrastructure/what-ails-indias-ppp-model-and-why-it-doesnt-bode-well-for-modi-governments-infrastructure-push/articleshow/47940200.cms" TargetMode="External"/><Relationship Id="rId7" Type="http://schemas.openxmlformats.org/officeDocument/2006/relationships/hyperlink" Target="http://www.dnaindia.com/topic/highway-construction"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dnaindia.com/topic/road-projects" TargetMode="External"/><Relationship Id="rId5" Type="http://schemas.openxmlformats.org/officeDocument/2006/relationships/hyperlink" Target="http://www.dnaindia.com/topic/infrastructure" TargetMode="External"/><Relationship Id="rId4" Type="http://schemas.openxmlformats.org/officeDocument/2006/relationships/hyperlink" Target="http://in.reuters.com/article/2015/02/28/india-budget-infra-idINKBN0LW07C20150228"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cs typeface="Arial" panose="020B0604020202020204" pitchFamily="34" charset="0"/>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EFEB10F3-F162-4432-AD9F-D04D13963A3F}"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129569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smtClean="0">
              <a:cs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0E7A31A3-F136-4E7F-9B15-9214A31A9568}"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568748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N" altLang="en-US" dirty="0" smtClean="0"/>
              <a:t>It started as a humble domestic exhibition in 2000 with 83 exhibitors and grew to be the largest in South Asia</a:t>
            </a:r>
          </a:p>
          <a:p>
            <a:pPr eaLnBrk="1" hangingPunct="1"/>
            <a:endParaRPr lang="en-IN" altLang="en-US" dirty="0" smtClean="0"/>
          </a:p>
          <a:p>
            <a:pPr eaLnBrk="1" hangingPunct="1"/>
            <a:r>
              <a:rPr lang="en-IN" altLang="en-US" dirty="0" smtClean="0"/>
              <a:t>Even during difficult industry situation in 2013,</a:t>
            </a:r>
            <a:r>
              <a:rPr lang="en-IN" altLang="en-US" baseline="0" dirty="0" smtClean="0"/>
              <a:t> the exhibition was on a growth trajectory . It only demonstrated the industries positive approach and confidence on Brand Excon / CII</a:t>
            </a:r>
          </a:p>
          <a:p>
            <a:pPr eaLnBrk="1" hangingPunct="1">
              <a:spcBef>
                <a:spcPct val="0"/>
              </a:spcBef>
            </a:pPr>
            <a:endParaRPr lang="en-US" altLang="en-US" dirty="0" smtClean="0">
              <a:cs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43B0A23A-83FF-4EE8-A938-2F5888111537}" type="slidenum">
              <a:rPr lang="en-US" altLang="en-US" smtClean="0"/>
              <a:pPr>
                <a:spcBef>
                  <a:spcPct val="0"/>
                </a:spcBef>
              </a:pPr>
              <a:t>16</a:t>
            </a:fld>
            <a:endParaRPr lang="en-US" altLang="en-US" smtClean="0"/>
          </a:p>
        </p:txBody>
      </p:sp>
    </p:spTree>
    <p:extLst>
      <p:ext uri="{BB962C8B-B14F-4D97-AF65-F5344CB8AC3E}">
        <p14:creationId xmlns:p14="http://schemas.microsoft.com/office/powerpoint/2010/main" val="3322633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IN" altLang="en-US" dirty="0" smtClean="0"/>
              <a:t>The numbers have been only growing with each passing edition.</a:t>
            </a:r>
          </a:p>
          <a:p>
            <a:endParaRPr lang="en-IN" altLang="en-US" dirty="0" smtClean="0"/>
          </a:p>
          <a:p>
            <a:r>
              <a:rPr lang="en-IN" altLang="en-US" dirty="0" smtClean="0"/>
              <a:t>We see more seasoned and senior customers visiting the event</a:t>
            </a:r>
          </a:p>
          <a:p>
            <a:endParaRPr lang="en-IN" altLang="en-US" dirty="0" smtClean="0"/>
          </a:p>
          <a:p>
            <a:r>
              <a:rPr lang="en-IN" altLang="en-US" dirty="0" smtClean="0"/>
              <a:t>The last edition did see a spurt in international visitors including buying delegations </a:t>
            </a:r>
            <a:r>
              <a:rPr lang="en-IN" altLang="en-US" baseline="0" dirty="0" smtClean="0"/>
              <a:t>from countries located in SAARC, ASEAN and Africa </a:t>
            </a:r>
          </a:p>
          <a:p>
            <a:endParaRPr lang="en-IN" altLang="en-US" baseline="0" dirty="0" smtClean="0"/>
          </a:p>
          <a:p>
            <a:r>
              <a:rPr lang="en-IN" altLang="en-US" baseline="0" dirty="0" smtClean="0"/>
              <a:t>We also do international road shows for promoting amongst customers</a:t>
            </a:r>
            <a:endParaRPr lang="en-IN" altLang="en-US" dirty="0" smtClean="0"/>
          </a:p>
          <a:p>
            <a:pPr eaLnBrk="1" hangingPunct="1">
              <a:spcBef>
                <a:spcPct val="0"/>
              </a:spcBef>
            </a:pPr>
            <a:endParaRPr lang="en-US" altLang="en-US" dirty="0" smtClean="0">
              <a:cs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CA9EB8A2-F108-4D2C-B5D4-36C245456A8A}" type="slidenum">
              <a:rPr lang="en-US" altLang="en-US" smtClean="0"/>
              <a:pPr>
                <a:spcBef>
                  <a:spcPct val="0"/>
                </a:spcBef>
              </a:pPr>
              <a:t>17</a:t>
            </a:fld>
            <a:endParaRPr lang="en-US" altLang="en-US" smtClean="0"/>
          </a:p>
        </p:txBody>
      </p:sp>
    </p:spTree>
    <p:extLst>
      <p:ext uri="{BB962C8B-B14F-4D97-AF65-F5344CB8AC3E}">
        <p14:creationId xmlns:p14="http://schemas.microsoft.com/office/powerpoint/2010/main" val="470845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cs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66F5C3DA-7BA7-4148-AE46-3AE4210CF223}" type="slidenum">
              <a:rPr lang="en-US" altLang="en-US" smtClean="0"/>
              <a:pPr>
                <a:spcBef>
                  <a:spcPct val="0"/>
                </a:spcBef>
              </a:pPr>
              <a:t>20</a:t>
            </a:fld>
            <a:endParaRPr lang="en-US" altLang="en-US" smtClean="0"/>
          </a:p>
        </p:txBody>
      </p:sp>
    </p:spTree>
    <p:extLst>
      <p:ext uri="{BB962C8B-B14F-4D97-AF65-F5344CB8AC3E}">
        <p14:creationId xmlns:p14="http://schemas.microsoft.com/office/powerpoint/2010/main" val="1824104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nSpc>
                <a:spcPct val="110000"/>
              </a:lnSpc>
              <a:spcBef>
                <a:spcPct val="0"/>
              </a:spcBef>
              <a:buNone/>
              <a:defRPr/>
            </a:pPr>
            <a:r>
              <a:rPr lang="en-US" altLang="en-US" dirty="0" smtClean="0">
                <a:cs typeface="Arial" panose="020B0604020202020204" pitchFamily="34" charset="0"/>
              </a:rPr>
              <a:t>1. </a:t>
            </a:r>
            <a:r>
              <a:rPr lang="en-US" dirty="0" smtClean="0">
                <a:latin typeface="Palatino Linotype" panose="02040502050505030304" pitchFamily="18" charset="0"/>
                <a:cs typeface="Arial" panose="020B0604020202020204" pitchFamily="34" charset="0"/>
              </a:rPr>
              <a:t>To evaluate cost competitiveness</a:t>
            </a:r>
          </a:p>
          <a:p>
            <a:pPr eaLnBrk="1" hangingPunct="1">
              <a:spcBef>
                <a:spcPct val="0"/>
              </a:spcBef>
            </a:pPr>
            <a:endParaRPr lang="en-US" altLang="en-US" dirty="0" smtClean="0">
              <a:cs typeface="Arial" panose="020B0604020202020204" pitchFamily="34" charset="0"/>
            </a:endParaRPr>
          </a:p>
          <a:p>
            <a:pPr eaLnBrk="1" hangingPunct="1">
              <a:spcBef>
                <a:spcPct val="0"/>
              </a:spcBef>
            </a:pPr>
            <a:r>
              <a:rPr lang="en-US" altLang="en-US" dirty="0" smtClean="0">
                <a:cs typeface="Arial" panose="020B0604020202020204" pitchFamily="34" charset="0"/>
              </a:rPr>
              <a:t>India no longer is a cheap destination. Its </a:t>
            </a:r>
            <a:r>
              <a:rPr lang="en-US" altLang="en-US" dirty="0" err="1" smtClean="0">
                <a:cs typeface="Arial" panose="020B0604020202020204" pitchFamily="34" charset="0"/>
              </a:rPr>
              <a:t>competetive</a:t>
            </a:r>
            <a:r>
              <a:rPr lang="en-US" altLang="en-US" dirty="0" smtClean="0">
                <a:cs typeface="Arial" panose="020B0604020202020204" pitchFamily="34" charset="0"/>
              </a:rPr>
              <a:t> cost with excellent</a:t>
            </a:r>
            <a:r>
              <a:rPr lang="en-US" altLang="en-US" baseline="0" dirty="0" smtClean="0">
                <a:cs typeface="Arial" panose="020B0604020202020204" pitchFamily="34" charset="0"/>
              </a:rPr>
              <a:t> </a:t>
            </a:r>
            <a:r>
              <a:rPr lang="en-US" altLang="en-US" dirty="0" smtClean="0">
                <a:cs typeface="Arial" panose="020B0604020202020204" pitchFamily="34" charset="0"/>
              </a:rPr>
              <a:t>skills and R &amp; D </a:t>
            </a:r>
          </a:p>
          <a:p>
            <a:pPr eaLnBrk="1" hangingPunct="1">
              <a:spcBef>
                <a:spcPct val="0"/>
              </a:spcBef>
            </a:pPr>
            <a:endParaRPr lang="en-US" altLang="en-US" dirty="0" smtClean="0">
              <a:cs typeface="Arial" panose="020B0604020202020204" pitchFamily="34" charset="0"/>
            </a:endParaRPr>
          </a:p>
          <a:p>
            <a:pPr marL="0" indent="0">
              <a:spcBef>
                <a:spcPct val="0"/>
              </a:spcBef>
              <a:buFont typeface="Wingdings" panose="05000000000000000000" pitchFamily="2" charset="2"/>
              <a:buNone/>
              <a:defRPr/>
            </a:pPr>
            <a:r>
              <a:rPr lang="en-US" altLang="en-US" dirty="0" smtClean="0">
                <a:cs typeface="Arial" panose="020B0604020202020204" pitchFamily="34" charset="0"/>
              </a:rPr>
              <a:t> </a:t>
            </a:r>
            <a:endParaRPr lang="en-IN" dirty="0" smtClean="0">
              <a:latin typeface="Palatino Linotype" panose="02040502050505030304" pitchFamily="18" charset="0"/>
              <a:cs typeface="Arial" panose="020B0604020202020204" pitchFamily="34" charset="0"/>
            </a:endParaRPr>
          </a:p>
          <a:p>
            <a:pPr marL="0" indent="0">
              <a:spcBef>
                <a:spcPct val="0"/>
              </a:spcBef>
              <a:buFont typeface="Wingdings" panose="05000000000000000000" pitchFamily="2" charset="2"/>
              <a:buNone/>
              <a:defRPr/>
            </a:pPr>
            <a:r>
              <a:rPr lang="en-US" dirty="0" smtClean="0">
                <a:latin typeface="Palatino Linotype" panose="02040502050505030304" pitchFamily="18" charset="0"/>
                <a:cs typeface="Arial" panose="020B0604020202020204" pitchFamily="34" charset="0"/>
              </a:rPr>
              <a:t>2. Enable them to handle projects in India / Asia.</a:t>
            </a:r>
          </a:p>
          <a:p>
            <a:pPr eaLnBrk="1" hangingPunct="1">
              <a:spcBef>
                <a:spcPct val="0"/>
              </a:spcBef>
            </a:pPr>
            <a:endParaRPr lang="en-US" altLang="en-US" dirty="0" smtClean="0">
              <a:cs typeface="Arial" panose="020B0604020202020204" pitchFamily="34" charset="0"/>
            </a:endParaRPr>
          </a:p>
          <a:p>
            <a:pPr eaLnBrk="1" hangingPunct="1">
              <a:spcBef>
                <a:spcPct val="0"/>
              </a:spcBef>
            </a:pPr>
            <a:r>
              <a:rPr lang="en-US" altLang="en-US" dirty="0" smtClean="0">
                <a:cs typeface="Arial" panose="020B0604020202020204" pitchFamily="34" charset="0"/>
              </a:rPr>
              <a:t>A number of international</a:t>
            </a:r>
            <a:r>
              <a:rPr lang="en-US" altLang="en-US" baseline="0" dirty="0" smtClean="0">
                <a:cs typeface="Arial" panose="020B0604020202020204" pitchFamily="34" charset="0"/>
              </a:rPr>
              <a:t> companies are handling projects in the region and they could use equipment made locally than importing</a:t>
            </a:r>
          </a:p>
          <a:p>
            <a:pPr eaLnBrk="1" hangingPunct="1">
              <a:spcBef>
                <a:spcPct val="0"/>
              </a:spcBef>
            </a:pPr>
            <a:endParaRPr lang="en-US" altLang="en-US" baseline="0" dirty="0" smtClean="0">
              <a:cs typeface="Arial" panose="020B0604020202020204" pitchFamily="34" charset="0"/>
            </a:endParaRPr>
          </a:p>
          <a:p>
            <a:pPr eaLnBrk="1" hangingPunct="1">
              <a:spcBef>
                <a:spcPct val="0"/>
              </a:spcBef>
            </a:pPr>
            <a:endParaRPr lang="en-US" altLang="en-US" baseline="0" dirty="0" smtClean="0">
              <a:cs typeface="Arial" panose="020B0604020202020204" pitchFamily="34" charset="0"/>
            </a:endParaRPr>
          </a:p>
          <a:p>
            <a:pPr eaLnBrk="1" hangingPunct="1">
              <a:spcBef>
                <a:spcPct val="0"/>
              </a:spcBef>
            </a:pPr>
            <a:r>
              <a:rPr lang="en-US" altLang="en-US" baseline="0" dirty="0" smtClean="0">
                <a:cs typeface="Arial" panose="020B0604020202020204" pitchFamily="34" charset="0"/>
              </a:rPr>
              <a:t>3. Strategize future plans</a:t>
            </a:r>
          </a:p>
          <a:p>
            <a:pPr eaLnBrk="1" hangingPunct="1">
              <a:spcBef>
                <a:spcPct val="0"/>
              </a:spcBef>
            </a:pPr>
            <a:endParaRPr lang="en-US" altLang="en-US" baseline="0" dirty="0" smtClean="0">
              <a:cs typeface="Arial" panose="020B0604020202020204" pitchFamily="34" charset="0"/>
            </a:endParaRPr>
          </a:p>
          <a:p>
            <a:pPr eaLnBrk="1" hangingPunct="1">
              <a:spcBef>
                <a:spcPct val="0"/>
              </a:spcBef>
            </a:pPr>
            <a:r>
              <a:rPr lang="en-US" altLang="en-US" dirty="0" smtClean="0">
                <a:cs typeface="Arial" panose="020B0604020202020204" pitchFamily="34" charset="0"/>
              </a:rPr>
              <a:t>Companies who</a:t>
            </a:r>
            <a:r>
              <a:rPr lang="en-US" altLang="en-US" baseline="0" dirty="0" smtClean="0">
                <a:cs typeface="Arial" panose="020B0604020202020204" pitchFamily="34" charset="0"/>
              </a:rPr>
              <a:t> may have plans to operate in the region in the future also could plan better</a:t>
            </a:r>
          </a:p>
          <a:p>
            <a:pPr eaLnBrk="1" hangingPunct="1">
              <a:spcBef>
                <a:spcPct val="0"/>
              </a:spcBef>
            </a:pPr>
            <a:endParaRPr lang="en-US" altLang="en-US" baseline="0" dirty="0" smtClean="0">
              <a:cs typeface="Arial" panose="020B0604020202020204" pitchFamily="34" charset="0"/>
            </a:endParaRPr>
          </a:p>
          <a:p>
            <a:pPr eaLnBrk="1" hangingPunct="1">
              <a:spcBef>
                <a:spcPct val="0"/>
              </a:spcBef>
            </a:pPr>
            <a:r>
              <a:rPr lang="en-US" altLang="en-US" baseline="0" dirty="0" smtClean="0">
                <a:cs typeface="Arial" panose="020B0604020202020204" pitchFamily="34" charset="0"/>
              </a:rPr>
              <a:t>4. Availability of World class equipment</a:t>
            </a:r>
          </a:p>
          <a:p>
            <a:pPr eaLnBrk="1" hangingPunct="1">
              <a:spcBef>
                <a:spcPct val="0"/>
              </a:spcBef>
            </a:pPr>
            <a:endParaRPr lang="en-US" altLang="en-US" baseline="0" dirty="0" smtClean="0">
              <a:cs typeface="Arial" panose="020B0604020202020204" pitchFamily="34" charset="0"/>
            </a:endParaRPr>
          </a:p>
          <a:p>
            <a:pPr eaLnBrk="1" hangingPunct="1">
              <a:spcBef>
                <a:spcPct val="0"/>
              </a:spcBef>
            </a:pPr>
            <a:r>
              <a:rPr lang="en-US" altLang="en-US" baseline="0" dirty="0" smtClean="0">
                <a:cs typeface="Arial" panose="020B0604020202020204" pitchFamily="34" charset="0"/>
              </a:rPr>
              <a:t>MNC’s who have set shop here, large CE companies and more importantly the component industry is exporting products made here to ASEAN, SAARC and Africa</a:t>
            </a:r>
            <a:endParaRPr lang="en-US" altLang="en-US" dirty="0" smtClean="0">
              <a:cs typeface="Arial" panose="020B0604020202020204" pitchFamily="34" charset="0"/>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A0698CAF-F7F2-4002-8711-D3CC84D97BF0}" type="slidenum">
              <a:rPr lang="en-US" altLang="en-US" smtClean="0"/>
              <a:pPr>
                <a:spcBef>
                  <a:spcPct val="0"/>
                </a:spcBef>
              </a:pPr>
              <a:t>21</a:t>
            </a:fld>
            <a:endParaRPr lang="en-US" altLang="en-US" smtClean="0"/>
          </a:p>
        </p:txBody>
      </p:sp>
    </p:spTree>
    <p:extLst>
      <p:ext uri="{BB962C8B-B14F-4D97-AF65-F5344CB8AC3E}">
        <p14:creationId xmlns:p14="http://schemas.microsoft.com/office/powerpoint/2010/main" val="3926592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cs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4CA22C1A-34AC-4C64-8332-8914B064E734}" type="slidenum">
              <a:rPr lang="en-US" altLang="en-US" smtClean="0"/>
              <a:pPr>
                <a:spcBef>
                  <a:spcPct val="0"/>
                </a:spcBef>
              </a:pPr>
              <a:t>22</a:t>
            </a:fld>
            <a:endParaRPr lang="en-US" altLang="en-US" smtClean="0"/>
          </a:p>
        </p:txBody>
      </p:sp>
    </p:spTree>
    <p:extLst>
      <p:ext uri="{BB962C8B-B14F-4D97-AF65-F5344CB8AC3E}">
        <p14:creationId xmlns:p14="http://schemas.microsoft.com/office/powerpoint/2010/main" val="290814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I thank</a:t>
            </a:r>
            <a:r>
              <a:rPr lang="en-IN" baseline="0" dirty="0" smtClean="0"/>
              <a:t> all of you for being here and before I end, I would leave you with a short film on Excon 2013 which would give you a better understanding of the event.</a:t>
            </a:r>
          </a:p>
          <a:p>
            <a:endParaRPr lang="en-IN" baseline="0" dirty="0" smtClean="0"/>
          </a:p>
          <a:p>
            <a:r>
              <a:rPr lang="en-IN" baseline="0" dirty="0" smtClean="0"/>
              <a:t>Thanks again</a:t>
            </a:r>
            <a:endParaRPr lang="en-IN" dirty="0"/>
          </a:p>
        </p:txBody>
      </p:sp>
      <p:sp>
        <p:nvSpPr>
          <p:cNvPr id="4" name="Slide Number Placeholder 3"/>
          <p:cNvSpPr>
            <a:spLocks noGrp="1"/>
          </p:cNvSpPr>
          <p:nvPr>
            <p:ph type="sldNum" sz="quarter" idx="10"/>
          </p:nvPr>
        </p:nvSpPr>
        <p:spPr/>
        <p:txBody>
          <a:bodyPr/>
          <a:lstStyle/>
          <a:p>
            <a:fld id="{5BAE658D-1918-4294-B4B2-80DF8AA09FCC}" type="slidenum">
              <a:rPr lang="en-IN" smtClean="0"/>
              <a:t>24</a:t>
            </a:fld>
            <a:endParaRPr lang="en-IN"/>
          </a:p>
        </p:txBody>
      </p:sp>
    </p:spTree>
    <p:extLst>
      <p:ext uri="{BB962C8B-B14F-4D97-AF65-F5344CB8AC3E}">
        <p14:creationId xmlns:p14="http://schemas.microsoft.com/office/powerpoint/2010/main" val="3053167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u="sng" dirty="0" smtClean="0">
                <a:latin typeface="Palatino Linotype" panose="02040502050505030304" pitchFamily="18" charset="0"/>
              </a:rPr>
              <a:t>GDP growth of 7.3% this calendar year</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400" dirty="0" smtClean="0">
                <a:latin typeface="Palatino Linotype" panose="02040502050505030304" pitchFamily="18" charset="0"/>
              </a:rPr>
              <a:t>Improving significantly, however, the manufacturing sector grew by 7.1 per cent against the 2013-14 growth of 5.3 per cent. “The encouraging part is the growth in manufacturing, which would also mean that we are also creating jobs in our growth path</a:t>
            </a:r>
          </a:p>
          <a:p>
            <a:pPr marL="457200" marR="0" lvl="2" indent="0" algn="l" defTabSz="914400" rtl="0" eaLnBrk="1" fontAlgn="auto" latinLnBrk="0" hangingPunct="1">
              <a:lnSpc>
                <a:spcPct val="100000"/>
              </a:lnSpc>
              <a:spcBef>
                <a:spcPts val="0"/>
              </a:spcBef>
              <a:spcAft>
                <a:spcPts val="0"/>
              </a:spcAft>
              <a:buClrTx/>
              <a:buSzTx/>
              <a:buFontTx/>
              <a:buNone/>
              <a:tabLst/>
              <a:defRPr/>
            </a:pPr>
            <a:endParaRPr lang="en-IN" sz="1400" dirty="0" smtClean="0">
              <a:latin typeface="Palatino Linotype" panose="02040502050505030304" pitchFamily="18" charset="0"/>
            </a:endParaRP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400" u="sng" dirty="0" smtClean="0">
                <a:latin typeface="Palatino Linotype" panose="02040502050505030304" pitchFamily="18" charset="0"/>
                <a:hlinkClick r:id="rId3"/>
              </a:rPr>
              <a:t>http://www.thehindu.com/business/Economy/indias-gdp-at-73-per-cent/article7260536.ece</a:t>
            </a:r>
            <a:endParaRPr lang="en-IN" sz="1400" u="sng" dirty="0" smtClean="0">
              <a:latin typeface="Palatino Linotype" panose="020405020505050303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IN" sz="1400" dirty="0" smtClean="0">
              <a:latin typeface="Palatino Linotype" panose="02040502050505030304" pitchFamily="18" charset="0"/>
            </a:endParaRP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u="sng" dirty="0" smtClean="0">
                <a:latin typeface="Palatino Linotype" panose="02040502050505030304" pitchFamily="18" charset="0"/>
              </a:rPr>
              <a:t>Manufacturing PMI in India increased to 51.30 in June 2015</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400" dirty="0" smtClean="0">
                <a:latin typeface="Palatino Linotype" panose="02040502050505030304" pitchFamily="18" charset="0"/>
              </a:rPr>
              <a:t>Manufacturing PMI in India decreased to 51.30 in June of 2015 from 52.60 in May of 2015. Manufacturing PMI in India averaged 52.09 from 2012 until 2015, reaching an all time high of 55 in June of 2012 and a record low of 48.50 in August of 2013.</a:t>
            </a:r>
          </a:p>
          <a:p>
            <a:pPr marL="457200" marR="0" lvl="2" indent="0" algn="l" defTabSz="914400" rtl="0" eaLnBrk="1" fontAlgn="auto" latinLnBrk="0" hangingPunct="1">
              <a:lnSpc>
                <a:spcPct val="100000"/>
              </a:lnSpc>
              <a:spcBef>
                <a:spcPts val="0"/>
              </a:spcBef>
              <a:spcAft>
                <a:spcPts val="0"/>
              </a:spcAft>
              <a:buClrTx/>
              <a:buSzTx/>
              <a:buFontTx/>
              <a:buNone/>
              <a:tabLst/>
              <a:defRPr/>
            </a:pPr>
            <a:endParaRPr lang="en-IN" sz="1400" dirty="0" smtClean="0">
              <a:latin typeface="Palatino Linotype" panose="02040502050505030304" pitchFamily="18" charset="0"/>
            </a:endParaRP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400" u="sng" dirty="0" smtClean="0">
                <a:latin typeface="Palatino Linotype" panose="02040502050505030304" pitchFamily="18" charset="0"/>
                <a:hlinkClick r:id="rId4"/>
              </a:rPr>
              <a:t>http://www.tradingeconomics.com/india/manufacturing-pmi</a:t>
            </a:r>
            <a:endParaRPr lang="en-IN" sz="1400" u="sng" dirty="0" smtClean="0">
              <a:latin typeface="Palatino Linotype" panose="02040502050505030304" pitchFamily="18" charset="0"/>
            </a:endParaRPr>
          </a:p>
          <a:p>
            <a:pPr marL="457200" marR="0" lvl="2" indent="0" algn="l" defTabSz="914400" rtl="0" eaLnBrk="1" fontAlgn="auto" latinLnBrk="0" hangingPunct="1">
              <a:lnSpc>
                <a:spcPct val="100000"/>
              </a:lnSpc>
              <a:spcBef>
                <a:spcPts val="0"/>
              </a:spcBef>
              <a:spcAft>
                <a:spcPts val="0"/>
              </a:spcAft>
              <a:buClrTx/>
              <a:buSzTx/>
              <a:buFontTx/>
              <a:buNone/>
              <a:tabLst/>
              <a:defRPr/>
            </a:pPr>
            <a:endParaRPr lang="en-IN" sz="1400" dirty="0" smtClean="0">
              <a:latin typeface="Palatino Linotype" panose="02040502050505030304" pitchFamily="18" charset="0"/>
            </a:endParaRP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N" sz="1400" u="sng" dirty="0" smtClean="0">
                <a:latin typeface="Palatino Linotype" panose="02040502050505030304" pitchFamily="18" charset="0"/>
              </a:rPr>
              <a:t>Industrial Production in India increased 4.10 percent in April of 2015 over the same month in the previous year</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400" dirty="0" smtClean="0"/>
              <a:t>Industrial Production in India increased 4.10 percent in April of 2015 over the same month in the previous year. Industrial Production in India averaged 6.52 percent from 1994 until 2015, reaching an all time high of 20 percent in November of 2006 and a record low of -7.20 percent in February of 2009.</a:t>
            </a:r>
          </a:p>
          <a:p>
            <a:pPr marL="457200" marR="0" lvl="2" indent="0" algn="l" defTabSz="914400" rtl="0" eaLnBrk="1" fontAlgn="auto" latinLnBrk="0" hangingPunct="1">
              <a:lnSpc>
                <a:spcPct val="100000"/>
              </a:lnSpc>
              <a:spcBef>
                <a:spcPts val="0"/>
              </a:spcBef>
              <a:spcAft>
                <a:spcPts val="0"/>
              </a:spcAft>
              <a:buClrTx/>
              <a:buSzTx/>
              <a:buFontTx/>
              <a:buNone/>
              <a:tabLst/>
              <a:defRPr/>
            </a:pPr>
            <a:endParaRPr lang="en-IN" sz="1400" dirty="0" smtClean="0"/>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1400" u="sng" dirty="0" smtClean="0">
                <a:latin typeface="Palatino Linotype" panose="02040502050505030304" pitchFamily="18" charset="0"/>
                <a:hlinkClick r:id="rId5"/>
              </a:rPr>
              <a:t>http://www.tradingeconomics.com/india/industrial-production</a:t>
            </a:r>
            <a:r>
              <a:rPr lang="en-US" sz="1400" u="sng" dirty="0" smtClean="0">
                <a:latin typeface="Palatino Linotype" panose="02040502050505030304" pitchFamily="18" charset="0"/>
              </a:rPr>
              <a: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IN" sz="1400" dirty="0" smtClean="0"/>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u="sng" dirty="0" smtClean="0">
                <a:latin typeface="Palatino Linotype" panose="02040502050505030304" pitchFamily="18" charset="0"/>
              </a:rPr>
              <a:t>Forex reserves at $355 billion as FIIs pour dollars in markets</a:t>
            </a:r>
            <a:endParaRPr lang="en-IN" sz="1400" dirty="0" smtClean="0"/>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Foreign exchange reserves dipped by a marginal $237.5 million to $355.221 billion in the week to June 26 on account of slight decline in a key component, data from the Reserve Bank of India (RBI) showed.</a:t>
            </a:r>
          </a:p>
          <a:p>
            <a:pPr marL="457200" marR="0" lvl="2"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400" u="sng" dirty="0" smtClean="0">
                <a:latin typeface="Palatino Linotype" panose="02040502050505030304" pitchFamily="18" charset="0"/>
                <a:hlinkClick r:id="rId6"/>
              </a:rPr>
              <a:t>http://profit.ndtv.com/news/forex/article-forex-reserves-down-237-million-at-355-billion-rbi-778101</a:t>
            </a:r>
            <a:endParaRPr lang="en-IN" sz="1400" u="sng" dirty="0" smtClean="0">
              <a:latin typeface="Palatino Linotype" panose="020405020505050303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IN" sz="1400" dirty="0" smtClean="0"/>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N" sz="1400" u="sng" dirty="0" smtClean="0">
                <a:latin typeface="Palatino Linotype" panose="02040502050505030304" pitchFamily="18" charset="0"/>
              </a:rPr>
              <a:t>Inflation rate contained at 5.01 percent </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The inflation rate in India was recorded at 5.01 percent in May of 2015. Inflation Rate in India averaged 8.51 percent from 2012 until 2015, reaching an all time high of 11.16 percent in November of 2013 and a record low of 4.38 percent in November of 2014</a:t>
            </a:r>
          </a:p>
          <a:p>
            <a:pPr marL="457200" marR="0" lvl="2" indent="0" algn="l" defTabSz="914400" rtl="0" eaLnBrk="1" fontAlgn="auto" latinLnBrk="0" hangingPunct="1">
              <a:lnSpc>
                <a:spcPct val="100000"/>
              </a:lnSpc>
              <a:spcBef>
                <a:spcPts val="0"/>
              </a:spcBef>
              <a:spcAft>
                <a:spcPts val="0"/>
              </a:spcAft>
              <a:buClrTx/>
              <a:buSzTx/>
              <a:buFontTx/>
              <a:buNone/>
              <a:tabLst/>
              <a:defRPr/>
            </a:pPr>
            <a:endParaRPr lang="en-IN" sz="1200" u="sng" dirty="0" smtClean="0">
              <a:latin typeface="Palatino Linotype" panose="02040502050505030304" pitchFamily="18" charset="0"/>
            </a:endParaRPr>
          </a:p>
          <a:p>
            <a:pPr marL="457200" marR="0" lvl="2"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7"/>
              </a:rPr>
              <a:t>http://www.tradingeconomics.com/india/inflation-cpi</a:t>
            </a:r>
            <a:r>
              <a:rPr lang="en-IN" sz="1200" u="sng" dirty="0" smtClean="0">
                <a:latin typeface="Palatino Linotype" panose="02040502050505030304" pitchFamily="18" charset="0"/>
              </a:rPr>
              <a:t> </a:t>
            </a:r>
          </a:p>
          <a:p>
            <a:endParaRPr lang="en-IN" dirty="0"/>
          </a:p>
        </p:txBody>
      </p:sp>
      <p:sp>
        <p:nvSpPr>
          <p:cNvPr id="4" name="Slide Number Placeholder 3"/>
          <p:cNvSpPr>
            <a:spLocks noGrp="1"/>
          </p:cNvSpPr>
          <p:nvPr>
            <p:ph type="sldNum" sz="quarter" idx="10"/>
          </p:nvPr>
        </p:nvSpPr>
        <p:spPr/>
        <p:txBody>
          <a:bodyPr/>
          <a:lstStyle/>
          <a:p>
            <a:fld id="{5BAE658D-1918-4294-B4B2-80DF8AA09FCC}" type="slidenum">
              <a:rPr lang="en-IN" smtClean="0"/>
              <a:t>4</a:t>
            </a:fld>
            <a:endParaRPr lang="en-IN"/>
          </a:p>
        </p:txBody>
      </p:sp>
    </p:spTree>
    <p:extLst>
      <p:ext uri="{BB962C8B-B14F-4D97-AF65-F5344CB8AC3E}">
        <p14:creationId xmlns:p14="http://schemas.microsoft.com/office/powerpoint/2010/main" val="641491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1. Significant interest from international investors in the infrastructure space.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India is witnessing significant interest from international investors in the infrastructure space. Many international companies are keen on collaborating with India on infrastructure, high speed trains, renewable energy and developing smart cities.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2. Government to invest US$ 137 billion in rail network</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The government has unveiled plans to invest US$ 137 billion in its decrepit rail network over the next five years.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3. India to increase investment to US$ 16.15 billion</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Over the next year, India will increase investment by about a half to US$ 16.15 billion including funds raised by market borrowing.</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4. Reserve Bank of India (RBI) has notified 100% FDI in the construction sector.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dirty="0" smtClean="0">
              <a:latin typeface="Palatino Linotype" panose="0204050205050503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dirty="0" smtClean="0">
                <a:latin typeface="Palatino Linotype" panose="02040502050505030304" pitchFamily="18" charset="0"/>
              </a:rPr>
              <a:t>The Reserve Bank of India (RBI) has notified 100 per cent foreign direct investment (FDI) under automatic route in the construction development sector. </a:t>
            </a:r>
          </a:p>
          <a:p>
            <a:endParaRPr lang="en-IN" dirty="0"/>
          </a:p>
        </p:txBody>
      </p:sp>
      <p:sp>
        <p:nvSpPr>
          <p:cNvPr id="4" name="Slide Number Placeholder 3"/>
          <p:cNvSpPr>
            <a:spLocks noGrp="1"/>
          </p:cNvSpPr>
          <p:nvPr>
            <p:ph type="sldNum" sz="quarter" idx="10"/>
          </p:nvPr>
        </p:nvSpPr>
        <p:spPr/>
        <p:txBody>
          <a:bodyPr/>
          <a:lstStyle/>
          <a:p>
            <a:fld id="{5BAE658D-1918-4294-B4B2-80DF8AA09FCC}" type="slidenum">
              <a:rPr lang="en-IN" smtClean="0"/>
              <a:t>6</a:t>
            </a:fld>
            <a:endParaRPr lang="en-IN"/>
          </a:p>
        </p:txBody>
      </p:sp>
    </p:spTree>
    <p:extLst>
      <p:ext uri="{BB962C8B-B14F-4D97-AF65-F5344CB8AC3E}">
        <p14:creationId xmlns:p14="http://schemas.microsoft.com/office/powerpoint/2010/main" val="599716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N" sz="1200" u="sng" dirty="0" smtClean="0">
                <a:latin typeface="Palatino Linotype" panose="02040502050505030304" pitchFamily="18" charset="0"/>
              </a:rPr>
              <a:t>India's Infrastructure Output Posts Fastest Growth in 6 Months</a:t>
            </a:r>
          </a:p>
          <a:p>
            <a:pPr lvl="1"/>
            <a:r>
              <a:rPr lang="en-IN" sz="1200" b="0" i="0" kern="1200" dirty="0" smtClean="0">
                <a:solidFill>
                  <a:schemeClr val="tx1"/>
                </a:solidFill>
                <a:effectLst/>
                <a:latin typeface="+mn-lt"/>
                <a:ea typeface="+mn-ea"/>
                <a:cs typeface="+mn-cs"/>
              </a:rPr>
              <a:t>India's infrastructure output expanded for the first time in three months in May, posting an annual growth of 4.4 per cent, which was also its fastest in six months. The infrastructure sector accounts for nearly 38 per cent of India's industrial output.</a:t>
            </a:r>
          </a:p>
          <a:p>
            <a:pPr lvl="1"/>
            <a:endParaRPr lang="en-IN" sz="1200" b="0" i="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3"/>
              </a:rPr>
              <a:t>http://profit.ndtv.com/news/economy/article-indias-infrastructure-output-posts-fastest-growth-in-6-months-776811</a:t>
            </a:r>
            <a:endParaRPr lang="en-IN" sz="1200" dirty="0" smtClean="0">
              <a:latin typeface="Palatino Linotype" panose="02040502050505030304" pitchFamily="18" charset="0"/>
            </a:endParaRPr>
          </a:p>
          <a:p>
            <a:endParaRPr lang="en-IN" sz="1200" b="0" i="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N" sz="1200" u="sng" dirty="0" smtClean="0">
                <a:latin typeface="Palatino Linotype" panose="02040502050505030304" pitchFamily="18" charset="0"/>
              </a:rPr>
              <a:t>NHIDCL to award </a:t>
            </a:r>
            <a:r>
              <a:rPr lang="en-IN" sz="1200" u="sng" dirty="0" err="1" smtClean="0">
                <a:latin typeface="Palatino Linotype" panose="02040502050505030304" pitchFamily="18" charset="0"/>
              </a:rPr>
              <a:t>Rs</a:t>
            </a:r>
            <a:r>
              <a:rPr lang="en-IN" sz="1200" u="sng" dirty="0" smtClean="0">
                <a:latin typeface="Palatino Linotype" panose="02040502050505030304" pitchFamily="18" charset="0"/>
              </a:rPr>
              <a:t> 1.3-trillion highway projects in tough terrain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The National Highways and Infrastructure Development Corporation (NHIDCL) will also be laying out 1,500 km of highways in various states. NHIDCL has set a target to award projects worth USD</a:t>
            </a:r>
            <a:r>
              <a:rPr lang="en-IN" sz="1200" b="0" i="0" kern="1200" baseline="0" dirty="0" smtClean="0">
                <a:solidFill>
                  <a:schemeClr val="tx1"/>
                </a:solidFill>
                <a:effectLst/>
                <a:latin typeface="+mn-lt"/>
                <a:ea typeface="+mn-ea"/>
                <a:cs typeface="+mn-cs"/>
              </a:rPr>
              <a:t> 20,475 Million</a:t>
            </a:r>
            <a:r>
              <a:rPr lang="en-IN" sz="1200" b="0" i="0" kern="1200" dirty="0" smtClean="0">
                <a:solidFill>
                  <a:schemeClr val="tx1"/>
                </a:solidFill>
                <a:effectLst/>
                <a:latin typeface="+mn-lt"/>
                <a:ea typeface="+mn-ea"/>
                <a:cs typeface="+mn-cs"/>
              </a:rPr>
              <a:t>, including 10,000 km of highways and 2,000 bridges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4"/>
              </a:rPr>
              <a:t>http://economictimes.indiatimes.com/news/economy/infrastructure/nhidcl-to-award-rs-1-3-trillion-highway-projects-in-tough-terrain/articleshow/47662643.cms</a:t>
            </a:r>
            <a:r>
              <a:rPr lang="en-IN" sz="1200" u="sng" dirty="0" smtClean="0">
                <a:latin typeface="Palatino Linotype" panose="02040502050505030304" pitchFamily="18" charset="0"/>
              </a:rPr>
              <a:t> </a:t>
            </a:r>
            <a:endParaRPr lang="en-US" altLang="en-US" sz="1200" u="sng"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N" sz="1200" u="sng" dirty="0" smtClean="0">
                <a:latin typeface="Palatino Linotype" panose="02040502050505030304" pitchFamily="18" charset="0"/>
              </a:rPr>
              <a:t>Sharp pickup in road construction leads to 93% surge in bitumen imports in 2014-15</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A sharp pickup in road construction led to a 93% surge in bitumen imports in 2014-15, when 13 km of roads were built every day on average</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5"/>
              </a:rPr>
              <a:t>http://economictimes.indiatimes.com/news/economy/foreign-trade/sharp-pickup-in-road-construction-leads-to-93-surge-in-bitumen-imports-in-2014-15/articleshow/47712786.cms</a:t>
            </a:r>
            <a:r>
              <a:rPr lang="en-IN" sz="1200" u="sng" dirty="0" smtClean="0">
                <a:latin typeface="Palatino Linotype" panose="02040502050505030304" pitchFamily="18" charset="0"/>
              </a:rPr>
              <a:t> </a:t>
            </a:r>
            <a:endParaRPr lang="en-US" altLang="en-US" sz="1200" u="sng"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b="0" i="0" u="sng"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N" sz="1200" u="sng" dirty="0" smtClean="0">
                <a:latin typeface="Palatino Linotype" panose="02040502050505030304" pitchFamily="18" charset="0"/>
              </a:rPr>
              <a:t>A pickup in indirect tax revenue, which grew 39.2% in April-May, has provided elbow room that the ministry is keen to use. "We have asked ministries to front load expenditure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A pickup in indirect tax revenue, which grew 39.2 per cent in April-May, has provided elbow room that the ministry is keen to use.</a:t>
            </a:r>
            <a:r>
              <a:rPr lang="en-IN" sz="1200" b="0" i="0" kern="1200" baseline="0" dirty="0" smtClean="0">
                <a:solidFill>
                  <a:schemeClr val="tx1"/>
                </a:solidFill>
                <a:effectLst/>
                <a:latin typeface="+mn-lt"/>
                <a:ea typeface="+mn-ea"/>
                <a:cs typeface="+mn-cs"/>
              </a:rPr>
              <a:t> </a:t>
            </a:r>
            <a:r>
              <a:rPr lang="en-IN" sz="1200" b="0" i="0" kern="1200" dirty="0" smtClean="0">
                <a:solidFill>
                  <a:schemeClr val="tx1"/>
                </a:solidFill>
                <a:effectLst/>
                <a:latin typeface="+mn-lt"/>
                <a:ea typeface="+mn-ea"/>
                <a:cs typeface="+mn-cs"/>
              </a:rPr>
              <a:t>The key areas are roads and shipping along with rural development and agriculture.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6"/>
              </a:rPr>
              <a:t>http://economictimes.indiatimes.com/news/economy/finance/higher-tax-mop-up-makes-finanace-ministry-seek-spending-hike-to-use-it-for-roads-shipping-agricultural/articleshow/47669868.cms</a:t>
            </a:r>
            <a:r>
              <a:rPr lang="en-IN" sz="1200" u="sng" dirty="0" smtClean="0">
                <a:latin typeface="Palatino Linotype" panose="02040502050505030304" pitchFamily="18" charset="0"/>
              </a:rPr>
              <a:t> </a:t>
            </a:r>
            <a:endParaRPr lang="en-IN"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
            </a:r>
            <a:br>
              <a:rPr lang="en-IN" dirty="0" smtClean="0"/>
            </a:br>
            <a:r>
              <a:rPr lang="en-IN" dirty="0" smtClean="0"/>
              <a:t/>
            </a:r>
            <a:br>
              <a:rPr lang="en-IN" dirty="0" smtClean="0"/>
            </a:br>
            <a:r>
              <a:rPr lang="en-IN" dirty="0" smtClean="0"/>
              <a:t/>
            </a:r>
            <a:br>
              <a:rPr lang="en-IN" dirty="0" smtClean="0"/>
            </a:br>
            <a:endParaRPr lang="en-IN" sz="1200" u="sng"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b="0" i="0" u="sng"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u="sng" dirty="0" smtClean="0">
              <a:latin typeface="Palatino Linotype" panose="02040502050505030304" pitchFamily="18" charset="0"/>
            </a:endParaRPr>
          </a:p>
          <a:p>
            <a:endParaRPr lang="en-IN" sz="1200" b="0" i="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5BAE658D-1918-4294-B4B2-80DF8AA09FCC}" type="slidenum">
              <a:rPr lang="en-IN" smtClean="0"/>
              <a:t>7</a:t>
            </a:fld>
            <a:endParaRPr lang="en-IN"/>
          </a:p>
        </p:txBody>
      </p:sp>
    </p:spTree>
    <p:extLst>
      <p:ext uri="{BB962C8B-B14F-4D97-AF65-F5344CB8AC3E}">
        <p14:creationId xmlns:p14="http://schemas.microsoft.com/office/powerpoint/2010/main" val="2830376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rPr>
              <a:t>In 2014-15, 2400 KM of Highway Construction has been awarded through the EPC (</a:t>
            </a:r>
            <a:r>
              <a:rPr lang="en-IN" sz="1200" b="1" u="sng" dirty="0" smtClean="0">
                <a:latin typeface="Palatino Linotype" panose="02040502050505030304" pitchFamily="18" charset="0"/>
              </a:rPr>
              <a:t>E</a:t>
            </a:r>
            <a:r>
              <a:rPr lang="en-IN" sz="1200" u="sng" dirty="0" smtClean="0">
                <a:latin typeface="Palatino Linotype" panose="02040502050505030304" pitchFamily="18" charset="0"/>
              </a:rPr>
              <a:t>ngineering, </a:t>
            </a:r>
            <a:r>
              <a:rPr lang="en-IN" sz="1200" b="1" u="sng" dirty="0" smtClean="0">
                <a:latin typeface="Palatino Linotype" panose="02040502050505030304" pitchFamily="18" charset="0"/>
              </a:rPr>
              <a:t>P</a:t>
            </a:r>
            <a:r>
              <a:rPr lang="en-IN" sz="1200" u="sng" dirty="0" smtClean="0">
                <a:latin typeface="Palatino Linotype" panose="02040502050505030304" pitchFamily="18" charset="0"/>
              </a:rPr>
              <a:t>rocurement and </a:t>
            </a:r>
            <a:r>
              <a:rPr lang="en-IN" sz="1200" b="1" u="sng" dirty="0" smtClean="0">
                <a:latin typeface="Palatino Linotype" panose="02040502050505030304" pitchFamily="18" charset="0"/>
              </a:rPr>
              <a:t>C</a:t>
            </a:r>
            <a:r>
              <a:rPr lang="en-IN" sz="1200" u="sng" dirty="0" smtClean="0">
                <a:latin typeface="Palatino Linotype" panose="02040502050505030304" pitchFamily="18" charset="0"/>
              </a:rPr>
              <a:t>onstruction) route.</a:t>
            </a:r>
            <a:endParaRPr lang="en-IN"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The Centre is forced to roll out more projects through the engineering, procurement and construction (EPC) route. In 2014-15, only 700 km of highways were awarded under PPP mode as against 2,400 km under EPC mode, evidence that PPP is taking a backseat. For the current fiscal year, NHAI is planning to roll out as many as 31 EPC projects as against 10 in PPP. The NHAI may also bid out 17 projects in what is called a hybrid model, a mix of EPC and BOT (a form of PPP) in which the government will support 40 per cent of the cost of a project.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3"/>
              </a:rPr>
              <a:t>http://economictimes.indiatimes.com/news/economy/infrastructure/what-ails-indias-ppp-model-and-why-it-doesnt-bode-well-for-modi-governments-infrastructure-push/articleshow/47940200.cms</a:t>
            </a:r>
            <a:r>
              <a:rPr lang="en-IN" sz="1200" dirty="0" smtClean="0">
                <a:latin typeface="Palatino Linotype" panose="02040502050505030304" pitchFamily="18" charset="0"/>
              </a:rPr>
              <a:t> </a:t>
            </a:r>
            <a:endParaRPr lang="en-IN" sz="1600" b="1"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smtClean="0">
                <a:latin typeface="Palatino Linotype" panose="02040502050505030304" pitchFamily="18" charset="0"/>
              </a:rPr>
              <a:t>India will increase investment in infrastructure by 700 billion rupees ($11.3 billion) in the fiscal year starting April 1</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b="0" i="0" kern="1200" dirty="0" smtClean="0">
                <a:solidFill>
                  <a:schemeClr val="tx1"/>
                </a:solidFill>
                <a:effectLst/>
                <a:latin typeface="+mn-lt"/>
                <a:ea typeface="+mn-ea"/>
                <a:cs typeface="+mn-cs"/>
              </a:rPr>
              <a:t>India will increase investment in India's infrastructure by 700 billion rupees ($11.35 billion) in the fiscal year 2015/16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4"/>
              </a:rPr>
              <a:t>http://in.reuters.com/article/2015/02/28/india-budget-infra-idINKBN0LW07C20150228</a:t>
            </a:r>
            <a:endParaRPr lang="en-IN" sz="1200" u="sng" dirty="0" smtClean="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b="0" i="0" u="sng"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smtClean="0">
                <a:latin typeface="Palatino Linotype" panose="02040502050505030304" pitchFamily="18" charset="0"/>
              </a:rPr>
              <a:t>Government is committed to ensure that </a:t>
            </a:r>
            <a:r>
              <a:rPr lang="en-US" sz="1200" u="sng" dirty="0" err="1" smtClean="0">
                <a:latin typeface="Palatino Linotype" panose="02040502050505030304" pitchFamily="18" charset="0"/>
              </a:rPr>
              <a:t>atleast</a:t>
            </a:r>
            <a:r>
              <a:rPr lang="en-US" sz="1200" u="sng" dirty="0" smtClean="0">
                <a:latin typeface="Palatino Linotype" panose="02040502050505030304" pitchFamily="18" charset="0"/>
              </a:rPr>
              <a:t> two percent growth is in GDP through infrastructure sector. The Strategy to achieve a target of building 30 km of roads a day as against present 12 km a day.</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b="0" i="0" u="none" kern="1200" dirty="0" smtClean="0">
                <a:solidFill>
                  <a:schemeClr val="tx1"/>
                </a:solidFill>
                <a:effectLst/>
                <a:latin typeface="+mn-lt"/>
                <a:ea typeface="+mn-ea"/>
                <a:cs typeface="+mn-cs"/>
              </a:rPr>
              <a:t>In a big push for </a:t>
            </a:r>
            <a:r>
              <a:rPr lang="en-IN" sz="1200" b="0" i="0" u="none" kern="1200" dirty="0" smtClean="0">
                <a:solidFill>
                  <a:schemeClr val="tx1"/>
                </a:solidFill>
                <a:effectLst/>
                <a:latin typeface="+mn-lt"/>
                <a:ea typeface="+mn-ea"/>
                <a:cs typeface="+mn-cs"/>
                <a:hlinkClick r:id="rId5"/>
              </a:rPr>
              <a:t>infrastructure</a:t>
            </a:r>
            <a:r>
              <a:rPr lang="en-IN" sz="1200" b="0" i="0" u="none" kern="1200" dirty="0" smtClean="0">
                <a:solidFill>
                  <a:schemeClr val="tx1"/>
                </a:solidFill>
                <a:effectLst/>
                <a:latin typeface="+mn-lt"/>
                <a:ea typeface="+mn-ea"/>
                <a:cs typeface="+mn-cs"/>
              </a:rPr>
              <a:t> development, the government plans to award </a:t>
            </a:r>
            <a:r>
              <a:rPr lang="en-IN" sz="1200" b="0" i="0" u="none" kern="1200" dirty="0" err="1" smtClean="0">
                <a:solidFill>
                  <a:schemeClr val="tx1"/>
                </a:solidFill>
                <a:effectLst/>
                <a:latin typeface="+mn-lt"/>
                <a:ea typeface="+mn-ea"/>
                <a:cs typeface="+mn-cs"/>
              </a:rPr>
              <a:t>Rs</a:t>
            </a:r>
            <a:r>
              <a:rPr lang="en-IN" sz="1200" b="0" i="0" u="none" kern="1200" dirty="0" smtClean="0">
                <a:solidFill>
                  <a:schemeClr val="tx1"/>
                </a:solidFill>
                <a:effectLst/>
                <a:latin typeface="+mn-lt"/>
                <a:ea typeface="+mn-ea"/>
                <a:cs typeface="+mn-cs"/>
              </a:rPr>
              <a:t> 3 lakh </a:t>
            </a:r>
            <a:r>
              <a:rPr lang="en-IN" sz="1200" b="0" i="0" u="none" kern="1200" dirty="0" err="1" smtClean="0">
                <a:solidFill>
                  <a:schemeClr val="tx1"/>
                </a:solidFill>
                <a:effectLst/>
                <a:latin typeface="+mn-lt"/>
                <a:ea typeface="+mn-ea"/>
                <a:cs typeface="+mn-cs"/>
              </a:rPr>
              <a:t>crore</a:t>
            </a:r>
            <a:r>
              <a:rPr lang="en-IN" sz="1200" b="0" i="0" u="none" kern="1200" dirty="0" smtClean="0">
                <a:solidFill>
                  <a:schemeClr val="tx1"/>
                </a:solidFill>
                <a:effectLst/>
                <a:latin typeface="+mn-lt"/>
                <a:ea typeface="+mn-ea"/>
                <a:cs typeface="+mn-cs"/>
              </a:rPr>
              <a:t> of </a:t>
            </a:r>
            <a:r>
              <a:rPr lang="en-IN" sz="1200" b="0" i="0" u="none" kern="1200" dirty="0" smtClean="0">
                <a:solidFill>
                  <a:schemeClr val="tx1"/>
                </a:solidFill>
                <a:effectLst/>
                <a:latin typeface="+mn-lt"/>
                <a:ea typeface="+mn-ea"/>
                <a:cs typeface="+mn-cs"/>
                <a:hlinkClick r:id="rId6"/>
              </a:rPr>
              <a:t>road projects</a:t>
            </a:r>
            <a:r>
              <a:rPr lang="en-IN" sz="1200" b="0" i="0" u="none" kern="1200" dirty="0" smtClean="0">
                <a:solidFill>
                  <a:schemeClr val="tx1"/>
                </a:solidFill>
                <a:effectLst/>
                <a:latin typeface="+mn-lt"/>
                <a:ea typeface="+mn-ea"/>
                <a:cs typeface="+mn-cs"/>
              </a:rPr>
              <a:t> this year as it looks to more than double </a:t>
            </a:r>
            <a:r>
              <a:rPr lang="en-IN" sz="1200" b="0" i="0" u="none" kern="1200" dirty="0" smtClean="0">
                <a:solidFill>
                  <a:schemeClr val="tx1"/>
                </a:solidFill>
                <a:effectLst/>
                <a:latin typeface="+mn-lt"/>
                <a:ea typeface="+mn-ea"/>
                <a:cs typeface="+mn-cs"/>
                <a:hlinkClick r:id="rId7"/>
              </a:rPr>
              <a:t>highway construction</a:t>
            </a:r>
            <a:r>
              <a:rPr lang="en-IN" sz="1200" b="0" i="0" u="none" kern="1200" dirty="0" smtClean="0">
                <a:solidFill>
                  <a:schemeClr val="tx1"/>
                </a:solidFill>
                <a:effectLst/>
                <a:latin typeface="+mn-lt"/>
                <a:ea typeface="+mn-ea"/>
                <a:cs typeface="+mn-cs"/>
              </a:rPr>
              <a:t> to 30 km per 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solidFill>
                <a:schemeClr val="tx1"/>
              </a:solidFill>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u="sng" dirty="0" smtClean="0">
                <a:latin typeface="Palatino Linotype" panose="02040502050505030304" pitchFamily="18" charset="0"/>
                <a:hlinkClick r:id="rId8"/>
              </a:rPr>
              <a:t>http://www.dnaindia.com/money/report-government-to-award-road-projects-worth-rs-3-lakh-crore-nitin-gadkari-2087445</a:t>
            </a:r>
            <a:endParaRPr lang="en-IN" sz="1200" u="sng" dirty="0" smtClean="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solidFill>
                <a:schemeClr val="tx1"/>
              </a:solidFill>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sng" dirty="0" smtClean="0">
              <a:latin typeface="Palatino Linotype" panose="0204050205050503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
            </a:r>
            <a:br>
              <a:rPr lang="en-IN" dirty="0" smtClean="0"/>
            </a:br>
            <a:r>
              <a:rPr lang="en-IN" dirty="0" smtClean="0"/>
              <a:t/>
            </a:r>
            <a:br>
              <a:rPr lang="en-IN" dirty="0" smtClean="0"/>
            </a:br>
            <a:endParaRPr lang="en-IN" dirty="0"/>
          </a:p>
        </p:txBody>
      </p:sp>
      <p:sp>
        <p:nvSpPr>
          <p:cNvPr id="4" name="Slide Number Placeholder 3"/>
          <p:cNvSpPr>
            <a:spLocks noGrp="1"/>
          </p:cNvSpPr>
          <p:nvPr>
            <p:ph type="sldNum" sz="quarter" idx="10"/>
          </p:nvPr>
        </p:nvSpPr>
        <p:spPr/>
        <p:txBody>
          <a:bodyPr/>
          <a:lstStyle/>
          <a:p>
            <a:fld id="{5BAE658D-1918-4294-B4B2-80DF8AA09FCC}" type="slidenum">
              <a:rPr lang="en-IN" smtClean="0"/>
              <a:t>8</a:t>
            </a:fld>
            <a:endParaRPr lang="en-IN"/>
          </a:p>
        </p:txBody>
      </p:sp>
    </p:spTree>
    <p:extLst>
      <p:ext uri="{BB962C8B-B14F-4D97-AF65-F5344CB8AC3E}">
        <p14:creationId xmlns:p14="http://schemas.microsoft.com/office/powerpoint/2010/main" val="3294634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IN" altLang="en-US" smtClean="0">
              <a:cs typeface="Arial" panose="020B0604020202020204" pitchFamily="34"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B11B1B5A-26AC-483A-9EA4-09311E0AE464}" type="slidenum">
              <a:rPr lang="en-US" altLang="en-US" smtClean="0"/>
              <a:pPr>
                <a:spcBef>
                  <a:spcPct val="0"/>
                </a:spcBef>
              </a:pPr>
              <a:t>11</a:t>
            </a:fld>
            <a:endParaRPr lang="en-US" altLang="en-US" smtClean="0"/>
          </a:p>
        </p:txBody>
      </p:sp>
    </p:spTree>
    <p:extLst>
      <p:ext uri="{BB962C8B-B14F-4D97-AF65-F5344CB8AC3E}">
        <p14:creationId xmlns:p14="http://schemas.microsoft.com/office/powerpoint/2010/main" val="1307437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0BCA1270-4518-4084-A308-579D2B0B4270}" type="slidenum">
              <a:rPr lang="en-US" altLang="en-US" smtClean="0"/>
              <a:pPr>
                <a:spcBef>
                  <a:spcPct val="0"/>
                </a:spcBef>
              </a:pPr>
              <a:t>12</a:t>
            </a:fld>
            <a:endParaRPr lang="en-US" altLang="en-US" smtClean="0"/>
          </a:p>
        </p:txBody>
      </p:sp>
      <p:sp>
        <p:nvSpPr>
          <p:cNvPr id="15363" name="Slide Image Placeholder 1"/>
          <p:cNvSpPr>
            <a:spLocks noGrp="1" noRot="1" noChangeAspect="1" noTextEdit="1"/>
          </p:cNvSpPr>
          <p:nvPr>
            <p:ph type="sldImg"/>
          </p:nvPr>
        </p:nvSpPr>
        <p:spPr>
          <a:ln/>
        </p:spPr>
      </p:sp>
      <p:sp>
        <p:nvSpPr>
          <p:cNvPr id="1536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cs typeface="Arial" panose="020B0604020202020204" pitchFamily="34" charset="0"/>
            </a:endParaRPr>
          </a:p>
        </p:txBody>
      </p:sp>
      <p:sp>
        <p:nvSpPr>
          <p:cNvPr id="15365"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lgn="r" eaLnBrk="1" hangingPunct="1">
              <a:spcBef>
                <a:spcPct val="0"/>
              </a:spcBef>
            </a:pPr>
            <a:fld id="{FE47522B-EE5E-45A4-B5D7-229FF73F43B6}" type="slidenum">
              <a:rPr lang="en-US" altLang="en-US">
                <a:latin typeface="Calibri" panose="020F0502020204030204" pitchFamily="34" charset="0"/>
              </a:rPr>
              <a:pPr algn="r" eaLnBrk="1" hangingPunct="1">
                <a:spcBef>
                  <a:spcPct val="0"/>
                </a:spcBef>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1810157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smtClean="0">
              <a:cs typeface="Arial" panose="020B0604020202020204" pitchFamily="34" charset="0"/>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defTabSz="931863">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defTabSz="931863">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673D27E2-6CC9-4517-B820-B679E0C9B044}" type="slidenum">
              <a:rPr lang="en-IN" altLang="en-US" smtClean="0"/>
              <a:pPr>
                <a:spcBef>
                  <a:spcPct val="0"/>
                </a:spcBef>
              </a:pPr>
              <a:t>13</a:t>
            </a:fld>
            <a:endParaRPr lang="en-IN" altLang="en-US" smtClean="0"/>
          </a:p>
        </p:txBody>
      </p:sp>
    </p:spTree>
    <p:extLst>
      <p:ext uri="{BB962C8B-B14F-4D97-AF65-F5344CB8AC3E}">
        <p14:creationId xmlns:p14="http://schemas.microsoft.com/office/powerpoint/2010/main" val="319737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buClrTx/>
              <a:buSzTx/>
              <a:buFontTx/>
              <a:buNone/>
            </a:pPr>
            <a:r>
              <a:rPr lang="en-IN" altLang="en-US" sz="1200" dirty="0" smtClean="0">
                <a:latin typeface="Palatino Linotype" panose="02040502050505030304" pitchFamily="18" charset="0"/>
              </a:rPr>
              <a:t>UNACEA and </a:t>
            </a:r>
            <a:r>
              <a:rPr lang="en-IN" altLang="en-US" sz="1200" dirty="0" err="1" smtClean="0">
                <a:latin typeface="Palatino Linotype" panose="02040502050505030304" pitchFamily="18" charset="0"/>
              </a:rPr>
              <a:t>Confindustria</a:t>
            </a:r>
            <a:r>
              <a:rPr lang="en-IN" altLang="en-US" sz="1200" dirty="0" smtClean="0">
                <a:latin typeface="Palatino Linotype" panose="02040502050505030304" pitchFamily="18" charset="0"/>
              </a:rPr>
              <a:t> Modena are from Italy. UNACEA is a national association for CE and </a:t>
            </a:r>
            <a:r>
              <a:rPr lang="en-IN" altLang="en-US" sz="1200" dirty="0" err="1" smtClean="0">
                <a:latin typeface="Palatino Linotype" panose="02040502050505030304" pitchFamily="18" charset="0"/>
              </a:rPr>
              <a:t>Confindustria</a:t>
            </a:r>
            <a:r>
              <a:rPr lang="en-IN" altLang="en-US" sz="1200" baseline="0" dirty="0" smtClean="0">
                <a:latin typeface="Palatino Linotype" panose="02040502050505030304" pitchFamily="18" charset="0"/>
              </a:rPr>
              <a:t> is a association for a region in Italy</a:t>
            </a:r>
            <a:endParaRPr lang="en-IN" altLang="en-US" sz="1200" dirty="0" smtClean="0">
              <a:latin typeface="Palatino Linotype" panose="02040502050505030304" pitchFamily="18" charset="0"/>
            </a:endParaRPr>
          </a:p>
          <a:p>
            <a:pPr eaLnBrk="1" hangingPunct="1">
              <a:spcBef>
                <a:spcPct val="0"/>
              </a:spcBef>
              <a:buClrTx/>
              <a:buSzTx/>
              <a:buFontTx/>
              <a:buNone/>
            </a:pPr>
            <a:endParaRPr lang="en-IN" altLang="en-US" sz="1200" dirty="0" smtClean="0">
              <a:latin typeface="Palatino Linotype" panose="02040502050505030304" pitchFamily="18" charset="0"/>
            </a:endParaRPr>
          </a:p>
          <a:p>
            <a:pPr eaLnBrk="1" hangingPunct="1">
              <a:spcBef>
                <a:spcPct val="0"/>
              </a:spcBef>
              <a:buClrTx/>
              <a:buSzTx/>
              <a:buFontTx/>
              <a:buNone/>
            </a:pPr>
            <a:r>
              <a:rPr lang="en-IN" altLang="en-US" sz="1200" dirty="0" smtClean="0">
                <a:latin typeface="Palatino Linotype" panose="02040502050505030304" pitchFamily="18" charset="0"/>
              </a:rPr>
              <a:t>IPAF</a:t>
            </a:r>
            <a:r>
              <a:rPr lang="en-IN" altLang="en-US" sz="1200" baseline="0" dirty="0" smtClean="0">
                <a:latin typeface="Palatino Linotype" panose="02040502050505030304" pitchFamily="18" charset="0"/>
              </a:rPr>
              <a:t> is from United Kingdom</a:t>
            </a:r>
          </a:p>
          <a:p>
            <a:endParaRPr lang="en-IN" dirty="0"/>
          </a:p>
        </p:txBody>
      </p:sp>
      <p:sp>
        <p:nvSpPr>
          <p:cNvPr id="4" name="Slide Number Placeholder 3"/>
          <p:cNvSpPr>
            <a:spLocks noGrp="1"/>
          </p:cNvSpPr>
          <p:nvPr>
            <p:ph type="sldNum" sz="quarter" idx="10"/>
          </p:nvPr>
        </p:nvSpPr>
        <p:spPr/>
        <p:txBody>
          <a:bodyPr/>
          <a:lstStyle/>
          <a:p>
            <a:fld id="{5BAE658D-1918-4294-B4B2-80DF8AA09FCC}" type="slidenum">
              <a:rPr lang="en-IN" smtClean="0"/>
              <a:t>14</a:t>
            </a:fld>
            <a:endParaRPr lang="en-IN"/>
          </a:p>
        </p:txBody>
      </p:sp>
    </p:spTree>
    <p:extLst>
      <p:ext uri="{BB962C8B-B14F-4D97-AF65-F5344CB8AC3E}">
        <p14:creationId xmlns:p14="http://schemas.microsoft.com/office/powerpoint/2010/main" val="167782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F82895F-9ACF-4120-9156-E0E9EF3E65E6}" type="datetimeFigureOut">
              <a:rPr lang="en-IN" smtClean="0"/>
              <a:t>08-07-2015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2168943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82895F-9ACF-4120-9156-E0E9EF3E65E6}" type="datetimeFigureOut">
              <a:rPr lang="en-IN" smtClean="0"/>
              <a:t>08-07-2015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4114329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82895F-9ACF-4120-9156-E0E9EF3E65E6}" type="datetimeFigureOut">
              <a:rPr lang="en-IN" smtClean="0"/>
              <a:t>08-07-2015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18942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82895F-9ACF-4120-9156-E0E9EF3E65E6}" type="datetimeFigureOut">
              <a:rPr lang="en-IN" smtClean="0"/>
              <a:t>08-07-2015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295057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82895F-9ACF-4120-9156-E0E9EF3E65E6}" type="datetimeFigureOut">
              <a:rPr lang="en-IN" smtClean="0"/>
              <a:t>08-07-2015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939312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F82895F-9ACF-4120-9156-E0E9EF3E65E6}" type="datetimeFigureOut">
              <a:rPr lang="en-IN" smtClean="0"/>
              <a:t>08-07-2015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91261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F82895F-9ACF-4120-9156-E0E9EF3E65E6}" type="datetimeFigureOut">
              <a:rPr lang="en-IN" smtClean="0"/>
              <a:t>08-07-2015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209281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F82895F-9ACF-4120-9156-E0E9EF3E65E6}" type="datetimeFigureOut">
              <a:rPr lang="en-IN" smtClean="0"/>
              <a:t>08-07-2015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122139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2895F-9ACF-4120-9156-E0E9EF3E65E6}" type="datetimeFigureOut">
              <a:rPr lang="en-IN" smtClean="0"/>
              <a:t>08-07-2015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3163429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2895F-9ACF-4120-9156-E0E9EF3E65E6}" type="datetimeFigureOut">
              <a:rPr lang="en-IN" smtClean="0"/>
              <a:t>08-07-2015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3063189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2895F-9ACF-4120-9156-E0E9EF3E65E6}" type="datetimeFigureOut">
              <a:rPr lang="en-IN" smtClean="0"/>
              <a:t>08-07-2015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42AF219-DDEC-4D5E-ACB6-BB49E5BE0707}" type="slidenum">
              <a:rPr lang="en-IN" smtClean="0"/>
              <a:t>‹#›</a:t>
            </a:fld>
            <a:endParaRPr lang="en-IN"/>
          </a:p>
        </p:txBody>
      </p:sp>
    </p:spTree>
    <p:extLst>
      <p:ext uri="{BB962C8B-B14F-4D97-AF65-F5344CB8AC3E}">
        <p14:creationId xmlns:p14="http://schemas.microsoft.com/office/powerpoint/2010/main" val="60391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2895F-9ACF-4120-9156-E0E9EF3E65E6}" type="datetimeFigureOut">
              <a:rPr lang="en-IN" smtClean="0"/>
              <a:t>08-07-2015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AF219-DDEC-4D5E-ACB6-BB49E5BE0707}" type="slidenum">
              <a:rPr lang="en-IN" smtClean="0"/>
              <a:t>‹#›</a:t>
            </a:fld>
            <a:endParaRPr lang="en-IN"/>
          </a:p>
        </p:txBody>
      </p:sp>
    </p:spTree>
    <p:extLst>
      <p:ext uri="{BB962C8B-B14F-4D97-AF65-F5344CB8AC3E}">
        <p14:creationId xmlns:p14="http://schemas.microsoft.com/office/powerpoint/2010/main" val="3209625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 Id="rId9" Type="http://schemas.openxmlformats.org/officeDocument/2006/relationships/image" Target="../media/image17.jpeg"/></Relationships>
</file>

<file path=ppt/slides/_rels/slide1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e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jpeg"/></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0"/>
          <p:cNvGrpSpPr>
            <a:grpSpLocks/>
          </p:cNvGrpSpPr>
          <p:nvPr/>
        </p:nvGrpSpPr>
        <p:grpSpPr bwMode="auto">
          <a:xfrm>
            <a:off x="1524001" y="1989138"/>
            <a:ext cx="8748713" cy="1511300"/>
            <a:chOff x="0" y="1988840"/>
            <a:chExt cx="8748464" cy="1512168"/>
          </a:xfrm>
        </p:grpSpPr>
        <p:pic>
          <p:nvPicPr>
            <p:cNvPr id="51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88840"/>
              <a:ext cx="622818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988840"/>
              <a:ext cx="36004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Title 1"/>
          <p:cNvSpPr txBox="1">
            <a:spLocks/>
          </p:cNvSpPr>
          <p:nvPr/>
        </p:nvSpPr>
        <p:spPr bwMode="auto">
          <a:xfrm>
            <a:off x="1847850" y="2276476"/>
            <a:ext cx="5759450" cy="936625"/>
          </a:xfrm>
          <a:prstGeom prst="rect">
            <a:avLst/>
          </a:prstGeom>
          <a:noFill/>
          <a:ln w="9525">
            <a:noFill/>
            <a:miter lim="800000"/>
            <a:headEnd/>
            <a:tailEnd/>
          </a:ln>
          <a:effectLst/>
        </p:spPr>
        <p:txBody>
          <a:bodyPr anchor="ctr"/>
          <a:lstStyle/>
          <a:p>
            <a:pPr algn="ctr" eaLnBrk="1" hangingPunct="1">
              <a:defRPr/>
            </a:pPr>
            <a:r>
              <a:rPr lang="en-US" sz="4400" b="1" kern="0" dirty="0" smtClean="0">
                <a:solidFill>
                  <a:schemeClr val="bg1"/>
                </a:solidFill>
                <a:latin typeface="Palatino Linotype" panose="02040502050505030304" pitchFamily="18" charset="0"/>
                <a:ea typeface="+mj-ea"/>
                <a:cs typeface="+mj-cs"/>
              </a:rPr>
              <a:t>WELCOME</a:t>
            </a:r>
            <a:endParaRPr lang="en-US" sz="6000" b="1" kern="0" dirty="0">
              <a:solidFill>
                <a:schemeClr val="bg1"/>
              </a:solidFill>
              <a:latin typeface="Palatino Linotype" panose="02040502050505030304" pitchFamily="18" charset="0"/>
              <a:ea typeface="+mj-ea"/>
              <a:cs typeface="+mj-cs"/>
            </a:endParaRPr>
          </a:p>
        </p:txBody>
      </p:sp>
      <p:pic>
        <p:nvPicPr>
          <p:cNvPr id="5124"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51764" y="1989138"/>
            <a:ext cx="216058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639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847850" y="4532313"/>
            <a:ext cx="88201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algn="ctr" eaLnBrk="1" hangingPunct="1">
              <a:lnSpc>
                <a:spcPct val="90000"/>
              </a:lnSpc>
              <a:spcBef>
                <a:spcPct val="0"/>
              </a:spcBef>
              <a:buClrTx/>
              <a:buSzTx/>
              <a:buFontTx/>
              <a:buNone/>
            </a:pPr>
            <a:r>
              <a:rPr lang="en-US" altLang="en-US" sz="2400" b="1" dirty="0">
                <a:latin typeface="Palatino Linotype" panose="02040502050505030304" pitchFamily="18" charset="0"/>
              </a:rPr>
              <a:t>CII’s Service to the Infrastructure &amp; Construction Industry</a:t>
            </a:r>
          </a:p>
        </p:txBody>
      </p:sp>
      <p:pic>
        <p:nvPicPr>
          <p:cNvPr id="11267"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b="9792"/>
          <a:stretch>
            <a:fillRect/>
          </a:stretch>
        </p:blipFill>
        <p:spPr>
          <a:xfrm>
            <a:off x="1992313" y="1355725"/>
            <a:ext cx="8229600" cy="2649538"/>
          </a:xfrm>
        </p:spPr>
      </p:pic>
      <p:sp>
        <p:nvSpPr>
          <p:cNvPr id="2" name="Oval 1"/>
          <p:cNvSpPr/>
          <p:nvPr/>
        </p:nvSpPr>
        <p:spPr>
          <a:xfrm>
            <a:off x="7319964" y="2392363"/>
            <a:ext cx="936625" cy="863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Tree>
    <p:extLst>
      <p:ext uri="{BB962C8B-B14F-4D97-AF65-F5344CB8AC3E}">
        <p14:creationId xmlns:p14="http://schemas.microsoft.com/office/powerpoint/2010/main" val="1847919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290513"/>
            <a:ext cx="12192000" cy="762000"/>
          </a:xfrm>
          <a:solidFill>
            <a:schemeClr val="accent2"/>
          </a:solidFill>
        </p:spPr>
        <p:txBody>
          <a:bodyPr>
            <a:normAutofit fontScale="90000"/>
          </a:bodyPr>
          <a:lstStyle/>
          <a:p>
            <a:pPr algn="ctr" eaLnBrk="1" hangingPunct="1">
              <a:defRPr/>
            </a:pPr>
            <a:r>
              <a:rPr lang="en-US" sz="3200" b="1" dirty="0" smtClean="0">
                <a:solidFill>
                  <a:schemeClr val="bg1"/>
                </a:solidFill>
                <a:latin typeface="Palatino Linotype" panose="02040502050505030304" pitchFamily="18" charset="0"/>
              </a:rPr>
              <a:t>CONTRIBUTES TO INDIA’S INFRASTRUCTURE DEVELOPMENT </a:t>
            </a:r>
            <a:endParaRPr lang="en-US" sz="3200" b="1" dirty="0">
              <a:solidFill>
                <a:schemeClr val="bg1"/>
              </a:solidFill>
              <a:latin typeface="Palatino Linotype" panose="02040502050505030304" pitchFamily="18" charset="0"/>
            </a:endParaRPr>
          </a:p>
        </p:txBody>
      </p:sp>
      <p:sp>
        <p:nvSpPr>
          <p:cNvPr id="14348" name="Text Box 10"/>
          <p:cNvSpPr txBox="1">
            <a:spLocks noChangeArrowheads="1"/>
          </p:cNvSpPr>
          <p:nvPr/>
        </p:nvSpPr>
        <p:spPr bwMode="auto">
          <a:xfrm>
            <a:off x="549559" y="2222388"/>
            <a:ext cx="11061870" cy="3970318"/>
          </a:xfrm>
          <a:prstGeom prst="rect">
            <a:avLst/>
          </a:prstGeom>
          <a:solidFill>
            <a:schemeClr val="bg1"/>
          </a:solidFill>
          <a:ln>
            <a:noFill/>
          </a:ln>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marL="711200" indent="-711200">
              <a:spcBef>
                <a:spcPts val="0"/>
              </a:spcBef>
              <a:buClrTx/>
              <a:buSzTx/>
              <a:buFont typeface="Wingdings" panose="05000000000000000000" pitchFamily="2" charset="2"/>
              <a:buChar char="ü"/>
            </a:pPr>
            <a:r>
              <a:rPr lang="en-US" altLang="en-US" dirty="0">
                <a:latin typeface="Palatino Linotype" panose="02040502050505030304" pitchFamily="18" charset="0"/>
              </a:rPr>
              <a:t>Build India’s infrastructure in an ecologically sustainable manner</a:t>
            </a:r>
          </a:p>
          <a:p>
            <a:pPr marL="1506538" lvl="2" indent="-363538" algn="just">
              <a:spcBef>
                <a:spcPts val="0"/>
              </a:spcBef>
              <a:buClrTx/>
              <a:buSzPct val="100000"/>
              <a:buFont typeface="Wingdings" panose="05000000000000000000" pitchFamily="2" charset="2"/>
              <a:buChar char="Ø"/>
            </a:pPr>
            <a:r>
              <a:rPr lang="en-US" sz="2800" dirty="0">
                <a:latin typeface="Palatino Linotype" panose="02040502050505030304" pitchFamily="18" charset="0"/>
              </a:rPr>
              <a:t>Smart Cities</a:t>
            </a:r>
            <a:endParaRPr lang="en-IN" sz="2800" dirty="0">
              <a:latin typeface="Palatino Linotype" panose="02040502050505030304" pitchFamily="18" charset="0"/>
            </a:endParaRPr>
          </a:p>
          <a:p>
            <a:pPr marL="1506538" lvl="2" indent="-363538" algn="just">
              <a:spcBef>
                <a:spcPts val="0"/>
              </a:spcBef>
              <a:buClrTx/>
              <a:buSzPct val="100000"/>
              <a:buFont typeface="Wingdings" panose="05000000000000000000" pitchFamily="2" charset="2"/>
              <a:buChar char="Ø"/>
            </a:pPr>
            <a:r>
              <a:rPr lang="en-US" sz="2800" dirty="0">
                <a:latin typeface="Palatino Linotype" panose="02040502050505030304" pitchFamily="18" charset="0"/>
              </a:rPr>
              <a:t>Swachh Bharat</a:t>
            </a:r>
            <a:endParaRPr lang="en-IN" sz="2800" dirty="0">
              <a:latin typeface="Palatino Linotype" panose="02040502050505030304" pitchFamily="18" charset="0"/>
            </a:endParaRPr>
          </a:p>
          <a:p>
            <a:pPr marL="1506538" lvl="2" indent="-363538" algn="just">
              <a:spcBef>
                <a:spcPts val="0"/>
              </a:spcBef>
              <a:buClrTx/>
              <a:buSzPct val="100000"/>
              <a:buFont typeface="Wingdings" panose="05000000000000000000" pitchFamily="2" charset="2"/>
              <a:buChar char="Ø"/>
            </a:pPr>
            <a:r>
              <a:rPr lang="en-US" sz="2800" dirty="0">
                <a:latin typeface="Palatino Linotype" panose="02040502050505030304" pitchFamily="18" charset="0"/>
              </a:rPr>
              <a:t>Skill Development</a:t>
            </a:r>
            <a:endParaRPr lang="en-IN" sz="2800" dirty="0">
              <a:latin typeface="Palatino Linotype" panose="02040502050505030304" pitchFamily="18" charset="0"/>
            </a:endParaRPr>
          </a:p>
          <a:p>
            <a:pPr marL="711200" indent="-711200">
              <a:spcBef>
                <a:spcPts val="0"/>
              </a:spcBef>
              <a:buClrTx/>
              <a:buSzTx/>
              <a:buFont typeface="Wingdings" panose="05000000000000000000" pitchFamily="2" charset="2"/>
              <a:buChar char="ü"/>
            </a:pPr>
            <a:r>
              <a:rPr lang="en-US" altLang="en-US" dirty="0">
                <a:latin typeface="Palatino Linotype" panose="02040502050505030304" pitchFamily="18" charset="0"/>
              </a:rPr>
              <a:t>“</a:t>
            </a:r>
            <a:r>
              <a:rPr lang="en-IN" altLang="en-US" dirty="0">
                <a:latin typeface="Palatino Linotype" panose="02040502050505030304" pitchFamily="18" charset="0"/>
              </a:rPr>
              <a:t>Make In India” - The National Agenda</a:t>
            </a:r>
            <a:endParaRPr lang="en-US" altLang="en-US" dirty="0">
              <a:latin typeface="Palatino Linotype" panose="02040502050505030304" pitchFamily="18" charset="0"/>
            </a:endParaRPr>
          </a:p>
          <a:p>
            <a:pPr marL="711200" indent="-711200">
              <a:spcBef>
                <a:spcPts val="0"/>
              </a:spcBef>
              <a:buClrTx/>
              <a:buSzTx/>
              <a:buFont typeface="Wingdings" panose="05000000000000000000" pitchFamily="2" charset="2"/>
              <a:buChar char="ü"/>
            </a:pPr>
            <a:r>
              <a:rPr lang="en-US" altLang="en-US" dirty="0">
                <a:latin typeface="Palatino Linotype" panose="02040502050505030304" pitchFamily="18" charset="0"/>
              </a:rPr>
              <a:t>Urban renewal </a:t>
            </a:r>
          </a:p>
          <a:p>
            <a:pPr marL="711200" indent="-711200">
              <a:spcBef>
                <a:spcPts val="0"/>
              </a:spcBef>
              <a:buClrTx/>
              <a:buSzTx/>
              <a:buFont typeface="Wingdings" panose="05000000000000000000" pitchFamily="2" charset="2"/>
              <a:buChar char="ü"/>
            </a:pPr>
            <a:r>
              <a:rPr lang="en-US" altLang="en-US" dirty="0">
                <a:latin typeface="Palatino Linotype" panose="02040502050505030304" pitchFamily="18" charset="0"/>
              </a:rPr>
              <a:t>Rural connectivity &amp; Development </a:t>
            </a:r>
          </a:p>
          <a:p>
            <a:pPr marL="711200" indent="-711200">
              <a:spcBef>
                <a:spcPts val="0"/>
              </a:spcBef>
              <a:buClrTx/>
              <a:buSzTx/>
              <a:buFont typeface="Wingdings" panose="05000000000000000000" pitchFamily="2" charset="2"/>
              <a:buChar char="ü"/>
            </a:pPr>
            <a:r>
              <a:rPr lang="en-US" altLang="en-US" dirty="0">
                <a:latin typeface="Palatino Linotype" panose="02040502050505030304" pitchFamily="18" charset="0"/>
              </a:rPr>
              <a:t>Road Building – Accelerating Capacity</a:t>
            </a:r>
          </a:p>
        </p:txBody>
      </p:sp>
      <p:sp>
        <p:nvSpPr>
          <p:cNvPr id="20" name="Text Box 18"/>
          <p:cNvSpPr txBox="1">
            <a:spLocks noChangeArrowheads="1"/>
          </p:cNvSpPr>
          <p:nvPr/>
        </p:nvSpPr>
        <p:spPr bwMode="auto">
          <a:xfrm>
            <a:off x="549558" y="1245282"/>
            <a:ext cx="10825450" cy="646331"/>
          </a:xfrm>
          <a:prstGeom prst="rect">
            <a:avLst/>
          </a:prstGeom>
          <a:solidFill>
            <a:schemeClr val="accent4">
              <a:lumMod val="40000"/>
              <a:lumOff val="60000"/>
            </a:schemeClr>
          </a:solidFill>
          <a:ln w="9525">
            <a:noFill/>
            <a:miter lim="800000"/>
            <a:headEnd/>
            <a:tailEnd/>
          </a:ln>
        </p:spPr>
        <p:txBody>
          <a:bodyPr wrap="square">
            <a:spAutoFit/>
          </a:bodyPr>
          <a:lstStyle/>
          <a:p>
            <a:pPr algn="ctr" eaLnBrk="1" hangingPunct="1">
              <a:defRPr/>
            </a:pPr>
            <a:r>
              <a:rPr lang="en-US" sz="3600" b="1" dirty="0">
                <a:latin typeface="Palatino Linotype" panose="02040502050505030304" pitchFamily="18" charset="0"/>
                <a:cs typeface="Arial" charset="0"/>
              </a:rPr>
              <a:t>EXCON ENDEAVORS TO ADDRESS </a:t>
            </a:r>
          </a:p>
        </p:txBody>
      </p:sp>
    </p:spTree>
    <p:extLst>
      <p:ext uri="{BB962C8B-B14F-4D97-AF65-F5344CB8AC3E}">
        <p14:creationId xmlns:p14="http://schemas.microsoft.com/office/powerpoint/2010/main" val="420409331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6"/>
          <p:cNvGrpSpPr>
            <a:grpSpLocks/>
          </p:cNvGrpSpPr>
          <p:nvPr/>
        </p:nvGrpSpPr>
        <p:grpSpPr bwMode="auto">
          <a:xfrm>
            <a:off x="3913188" y="500449"/>
            <a:ext cx="4365625" cy="3287713"/>
            <a:chOff x="2388541" y="2857500"/>
            <a:chExt cx="4366918" cy="3287713"/>
          </a:xfrm>
        </p:grpSpPr>
        <p:grpSp>
          <p:nvGrpSpPr>
            <p:cNvPr id="14344" name="Group 5"/>
            <p:cNvGrpSpPr>
              <a:grpSpLocks/>
            </p:cNvGrpSpPr>
            <p:nvPr/>
          </p:nvGrpSpPr>
          <p:grpSpPr bwMode="auto">
            <a:xfrm>
              <a:off x="2388541" y="4800600"/>
              <a:ext cx="4366918" cy="1344613"/>
              <a:chOff x="2291057" y="4800600"/>
              <a:chExt cx="4366918" cy="1344613"/>
            </a:xfrm>
          </p:grpSpPr>
          <p:grpSp>
            <p:nvGrpSpPr>
              <p:cNvPr id="14348" name="Group 4"/>
              <p:cNvGrpSpPr>
                <a:grpSpLocks/>
              </p:cNvGrpSpPr>
              <p:nvPr/>
            </p:nvGrpSpPr>
            <p:grpSpPr bwMode="auto">
              <a:xfrm>
                <a:off x="2291057" y="4800600"/>
                <a:ext cx="2158051" cy="1175278"/>
                <a:chOff x="2291057" y="4822825"/>
                <a:chExt cx="2158051" cy="1175278"/>
              </a:xfrm>
            </p:grpSpPr>
            <p:sp>
              <p:nvSpPr>
                <p:cNvPr id="14" name="Text Box 7"/>
                <p:cNvSpPr txBox="1">
                  <a:spLocks noChangeArrowheads="1"/>
                </p:cNvSpPr>
                <p:nvPr/>
              </p:nvSpPr>
              <p:spPr bwMode="auto">
                <a:xfrm>
                  <a:off x="2291057" y="4822825"/>
                  <a:ext cx="2158051" cy="369332"/>
                </a:xfrm>
                <a:prstGeom prst="rect">
                  <a:avLst/>
                </a:prstGeom>
                <a:noFill/>
                <a:ln w="9525">
                  <a:noFill/>
                  <a:miter lim="800000"/>
                  <a:headEnd/>
                  <a:tailEnd/>
                </a:ln>
              </p:spPr>
              <p:txBody>
                <a:bodyPr>
                  <a:spAutoFit/>
                </a:bodyPr>
                <a:lstStyle/>
                <a:p>
                  <a:pPr algn="ctr" eaLnBrk="1" hangingPunct="1">
                    <a:spcBef>
                      <a:spcPct val="50000"/>
                    </a:spcBef>
                    <a:defRPr/>
                  </a:pPr>
                  <a:r>
                    <a:rPr lang="en-US" u="sng" dirty="0">
                      <a:solidFill>
                        <a:schemeClr val="accent2">
                          <a:lumMod val="50000"/>
                        </a:schemeClr>
                      </a:solidFill>
                      <a:latin typeface="Cambria" pitchFamily="18" charset="0"/>
                    </a:rPr>
                    <a:t>Sector Partner</a:t>
                  </a:r>
                  <a:endParaRPr lang="en-US" sz="2000" u="sng" dirty="0">
                    <a:solidFill>
                      <a:schemeClr val="accent2">
                        <a:lumMod val="50000"/>
                      </a:schemeClr>
                    </a:solidFill>
                    <a:latin typeface="Cambria" pitchFamily="18" charset="0"/>
                  </a:endParaRPr>
                </a:p>
              </p:txBody>
            </p:sp>
            <p:pic>
              <p:nvPicPr>
                <p:cNvPr id="1435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7750" y="5318469"/>
                  <a:ext cx="1844026" cy="679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9" name="Group 3"/>
              <p:cNvGrpSpPr>
                <a:grpSpLocks/>
              </p:cNvGrpSpPr>
              <p:nvPr/>
            </p:nvGrpSpPr>
            <p:grpSpPr bwMode="auto">
              <a:xfrm>
                <a:off x="4642841" y="4800600"/>
                <a:ext cx="2015134" cy="1344613"/>
                <a:chOff x="4642841" y="4800600"/>
                <a:chExt cx="2015134" cy="1344613"/>
              </a:xfrm>
            </p:grpSpPr>
            <p:sp>
              <p:nvSpPr>
                <p:cNvPr id="12" name="Text Box 7"/>
                <p:cNvSpPr txBox="1">
                  <a:spLocks noChangeArrowheads="1"/>
                </p:cNvSpPr>
                <p:nvPr/>
              </p:nvSpPr>
              <p:spPr bwMode="auto">
                <a:xfrm>
                  <a:off x="4642841" y="4800600"/>
                  <a:ext cx="2015134" cy="369332"/>
                </a:xfrm>
                <a:prstGeom prst="rect">
                  <a:avLst/>
                </a:prstGeom>
                <a:noFill/>
                <a:ln w="9525">
                  <a:noFill/>
                  <a:miter lim="800000"/>
                  <a:headEnd/>
                  <a:tailEnd/>
                </a:ln>
              </p:spPr>
              <p:txBody>
                <a:bodyPr>
                  <a:spAutoFit/>
                </a:bodyPr>
                <a:lstStyle/>
                <a:p>
                  <a:pPr algn="ctr" eaLnBrk="1" hangingPunct="1">
                    <a:spcBef>
                      <a:spcPct val="50000"/>
                    </a:spcBef>
                    <a:defRPr/>
                  </a:pPr>
                  <a:r>
                    <a:rPr lang="en-US" u="sng" dirty="0">
                      <a:solidFill>
                        <a:schemeClr val="accent2">
                          <a:lumMod val="50000"/>
                        </a:schemeClr>
                      </a:solidFill>
                      <a:latin typeface="Cambria" pitchFamily="18" charset="0"/>
                    </a:rPr>
                    <a:t>Supported by</a:t>
                  </a:r>
                  <a:endParaRPr lang="en-US" sz="2000" u="sng" dirty="0">
                    <a:solidFill>
                      <a:schemeClr val="accent2">
                        <a:lumMod val="50000"/>
                      </a:schemeClr>
                    </a:solidFill>
                    <a:latin typeface="Cambria" pitchFamily="18" charset="0"/>
                  </a:endParaRPr>
                </a:p>
              </p:txBody>
            </p:sp>
            <p:pic>
              <p:nvPicPr>
                <p:cNvPr id="1435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2255" y="5237083"/>
                  <a:ext cx="1056902" cy="908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4345" name="Group 1"/>
            <p:cNvGrpSpPr>
              <a:grpSpLocks/>
            </p:cNvGrpSpPr>
            <p:nvPr/>
          </p:nvGrpSpPr>
          <p:grpSpPr bwMode="auto">
            <a:xfrm>
              <a:off x="3276216" y="2857500"/>
              <a:ext cx="2591567" cy="1575328"/>
              <a:chOff x="5556370" y="2857500"/>
              <a:chExt cx="2591567" cy="1575328"/>
            </a:xfrm>
          </p:grpSpPr>
          <p:sp>
            <p:nvSpPr>
              <p:cNvPr id="15" name="Text Box 7"/>
              <p:cNvSpPr txBox="1">
                <a:spLocks noChangeArrowheads="1"/>
              </p:cNvSpPr>
              <p:nvPr/>
            </p:nvSpPr>
            <p:spPr bwMode="auto">
              <a:xfrm>
                <a:off x="5556370" y="2857500"/>
                <a:ext cx="2591567" cy="369332"/>
              </a:xfrm>
              <a:prstGeom prst="rect">
                <a:avLst/>
              </a:prstGeom>
              <a:noFill/>
              <a:ln w="9525">
                <a:noFill/>
                <a:miter lim="800000"/>
                <a:headEnd/>
                <a:tailEnd/>
              </a:ln>
            </p:spPr>
            <p:txBody>
              <a:bodyPr>
                <a:spAutoFit/>
              </a:bodyPr>
              <a:lstStyle/>
              <a:p>
                <a:pPr algn="ctr" eaLnBrk="1" hangingPunct="1">
                  <a:spcBef>
                    <a:spcPct val="50000"/>
                  </a:spcBef>
                  <a:defRPr/>
                </a:pPr>
                <a:r>
                  <a:rPr lang="en-US" u="sng" dirty="0">
                    <a:solidFill>
                      <a:schemeClr val="accent2">
                        <a:lumMod val="50000"/>
                      </a:schemeClr>
                    </a:solidFill>
                    <a:latin typeface="Cambria" pitchFamily="18" charset="0"/>
                  </a:rPr>
                  <a:t>Organized by</a:t>
                </a:r>
                <a:endParaRPr lang="en-US" sz="2000" u="sng" dirty="0">
                  <a:solidFill>
                    <a:schemeClr val="accent2">
                      <a:lumMod val="50000"/>
                    </a:schemeClr>
                  </a:solidFill>
                  <a:latin typeface="Cambria" pitchFamily="18" charset="0"/>
                </a:endParaRPr>
              </a:p>
            </p:txBody>
          </p:sp>
          <p:pic>
            <p:nvPicPr>
              <p:cNvPr id="14347" name="Picture 14"/>
              <p:cNvPicPr>
                <a:picLocks noChangeAspect="1" noChangeArrowheads="1"/>
              </p:cNvPicPr>
              <p:nvPr/>
            </p:nvPicPr>
            <p:blipFill>
              <a:blip r:embed="rId5">
                <a:grayscl/>
                <a:extLst>
                  <a:ext uri="{28A0092B-C50C-407E-A947-70E740481C1C}">
                    <a14:useLocalDpi xmlns:a14="http://schemas.microsoft.com/office/drawing/2010/main" val="0"/>
                  </a:ext>
                </a:extLst>
              </a:blip>
              <a:srcRect/>
              <a:stretch>
                <a:fillRect/>
              </a:stretch>
            </p:blipFill>
            <p:spPr bwMode="auto">
              <a:xfrm>
                <a:off x="5586627" y="3646107"/>
                <a:ext cx="2531055" cy="78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4339" name="Group 8"/>
          <p:cNvGrpSpPr>
            <a:grpSpLocks/>
          </p:cNvGrpSpPr>
          <p:nvPr/>
        </p:nvGrpSpPr>
        <p:grpSpPr bwMode="auto">
          <a:xfrm>
            <a:off x="2099469" y="3918952"/>
            <a:ext cx="7993062" cy="2339975"/>
            <a:chOff x="539750" y="410220"/>
            <a:chExt cx="7993063" cy="2338770"/>
          </a:xfrm>
        </p:grpSpPr>
        <p:grpSp>
          <p:nvGrpSpPr>
            <p:cNvPr id="14340" name="Group 7"/>
            <p:cNvGrpSpPr>
              <a:grpSpLocks/>
            </p:cNvGrpSpPr>
            <p:nvPr/>
          </p:nvGrpSpPr>
          <p:grpSpPr bwMode="auto">
            <a:xfrm>
              <a:off x="539750" y="1948507"/>
              <a:ext cx="7993063" cy="800483"/>
              <a:chOff x="539750" y="1948507"/>
              <a:chExt cx="7993063" cy="800483"/>
            </a:xfrm>
          </p:grpSpPr>
          <p:sp>
            <p:nvSpPr>
              <p:cNvPr id="14342" name="Rectangle 5"/>
              <p:cNvSpPr>
                <a:spLocks noChangeArrowheads="1"/>
              </p:cNvSpPr>
              <p:nvPr/>
            </p:nvSpPr>
            <p:spPr bwMode="auto">
              <a:xfrm>
                <a:off x="539750" y="1948507"/>
                <a:ext cx="7993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algn="ctr" eaLnBrk="1" hangingPunct="1">
                  <a:spcBef>
                    <a:spcPct val="0"/>
                  </a:spcBef>
                  <a:buClrTx/>
                  <a:buSzTx/>
                  <a:buFontTx/>
                  <a:buNone/>
                </a:pPr>
                <a:r>
                  <a:rPr lang="en-US" altLang="en-US" sz="2000" b="1" dirty="0">
                    <a:latin typeface="Palatino Linotype" panose="02040502050505030304" pitchFamily="18" charset="0"/>
                  </a:rPr>
                  <a:t>8</a:t>
                </a:r>
                <a:r>
                  <a:rPr lang="en-US" altLang="en-US" sz="2000" b="1" baseline="30000" dirty="0">
                    <a:latin typeface="Palatino Linotype" panose="02040502050505030304" pitchFamily="18" charset="0"/>
                  </a:rPr>
                  <a:t>th</a:t>
                </a:r>
                <a:r>
                  <a:rPr lang="en-US" altLang="en-US" sz="2000" b="1" dirty="0">
                    <a:latin typeface="Palatino Linotype" panose="02040502050505030304" pitchFamily="18" charset="0"/>
                  </a:rPr>
                  <a:t> Construction Equipment &amp; Construction Technology Trade Fair</a:t>
                </a:r>
              </a:p>
            </p:txBody>
          </p:sp>
          <p:sp>
            <p:nvSpPr>
              <p:cNvPr id="14343" name="Text Box 10"/>
              <p:cNvSpPr txBox="1">
                <a:spLocks noChangeArrowheads="1"/>
              </p:cNvSpPr>
              <p:nvPr/>
            </p:nvSpPr>
            <p:spPr bwMode="auto">
              <a:xfrm>
                <a:off x="719858" y="2348880"/>
                <a:ext cx="76328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algn="ctr" eaLnBrk="1" hangingPunct="1">
                  <a:spcBef>
                    <a:spcPct val="0"/>
                  </a:spcBef>
                  <a:buClrTx/>
                  <a:buSzTx/>
                  <a:buFontTx/>
                  <a:buNone/>
                </a:pPr>
                <a:r>
                  <a:rPr lang="en-US" altLang="en-US" sz="2000" b="1" dirty="0">
                    <a:latin typeface="Palatino Linotype" panose="02040502050505030304" pitchFamily="18" charset="0"/>
                  </a:rPr>
                  <a:t>25</a:t>
                </a:r>
                <a:r>
                  <a:rPr lang="en-US" altLang="en-US" sz="2000" b="1" baseline="30000" dirty="0">
                    <a:latin typeface="Palatino Linotype" panose="02040502050505030304" pitchFamily="18" charset="0"/>
                  </a:rPr>
                  <a:t>th</a:t>
                </a:r>
                <a:r>
                  <a:rPr lang="en-US" altLang="en-US" sz="2000" b="1" dirty="0">
                    <a:latin typeface="Palatino Linotype" panose="02040502050505030304" pitchFamily="18" charset="0"/>
                  </a:rPr>
                  <a:t> – 29</a:t>
                </a:r>
                <a:r>
                  <a:rPr lang="en-US" altLang="en-US" sz="2000" b="1" baseline="30000" dirty="0">
                    <a:latin typeface="Palatino Linotype" panose="02040502050505030304" pitchFamily="18" charset="0"/>
                  </a:rPr>
                  <a:t>th</a:t>
                </a:r>
                <a:r>
                  <a:rPr lang="en-US" altLang="en-US" sz="2000" b="1" dirty="0">
                    <a:latin typeface="Palatino Linotype" panose="02040502050505030304" pitchFamily="18" charset="0"/>
                  </a:rPr>
                  <a:t> November 2015, BIEC, Bengaluru, India</a:t>
                </a:r>
              </a:p>
            </p:txBody>
          </p:sp>
        </p:grpSp>
        <p:pic>
          <p:nvPicPr>
            <p:cNvPr id="14341" name="Picture 1"/>
            <p:cNvPicPr>
              <a:picLocks noChangeAspect="1"/>
            </p:cNvPicPr>
            <p:nvPr/>
          </p:nvPicPr>
          <p:blipFill>
            <a:blip r:embed="rId6">
              <a:extLst>
                <a:ext uri="{28A0092B-C50C-407E-A947-70E740481C1C}">
                  <a14:useLocalDpi xmlns:a14="http://schemas.microsoft.com/office/drawing/2010/main" val="0"/>
                </a:ext>
              </a:extLst>
            </a:blip>
            <a:srcRect b="10349"/>
            <a:stretch>
              <a:fillRect/>
            </a:stretch>
          </p:blipFill>
          <p:spPr bwMode="auto">
            <a:xfrm>
              <a:off x="2295525" y="410220"/>
              <a:ext cx="4481512" cy="1434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02810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99886" y="0"/>
            <a:ext cx="10392229" cy="6858000"/>
            <a:chOff x="899886" y="0"/>
            <a:chExt cx="10392229" cy="6858000"/>
          </a:xfrm>
        </p:grpSpPr>
        <p:sp>
          <p:nvSpPr>
            <p:cNvPr id="4" name="Title 1"/>
            <p:cNvSpPr txBox="1">
              <a:spLocks/>
            </p:cNvSpPr>
            <p:nvPr/>
          </p:nvSpPr>
          <p:spPr>
            <a:xfrm>
              <a:off x="1320800" y="0"/>
              <a:ext cx="9550400" cy="624114"/>
            </a:xfrm>
            <a:prstGeom prst="rect">
              <a:avLst/>
            </a:prstGeom>
            <a:solidFill>
              <a:schemeClr val="accent2"/>
            </a:solidFill>
          </p:spPr>
          <p:txBody>
            <a:bodyPr vert="horz" lIns="91440" tIns="45720" rIns="91440" bIns="45720" rtlCol="0" anchor="ctr">
              <a:normAutofit/>
            </a:bodyPr>
            <a:lstStyle>
              <a:lvl1pPr algn="ctr">
                <a:lnSpc>
                  <a:spcPct val="90000"/>
                </a:lnSpc>
                <a:spcBef>
                  <a:spcPct val="0"/>
                </a:spcBef>
                <a:buNone/>
                <a:defRPr sz="3200" b="1">
                  <a:solidFill>
                    <a:schemeClr val="bg1"/>
                  </a:solidFill>
                  <a:latin typeface="Palatino Linotype" panose="02040502050505030304" pitchFamily="18" charset="0"/>
                  <a:ea typeface="+mj-ea"/>
                  <a:cs typeface="+mj-cs"/>
                </a:defRPr>
              </a:lvl1pPr>
            </a:lstStyle>
            <a:p>
              <a:r>
                <a:rPr lang="en-US" dirty="0"/>
                <a:t>EXCON - AERIAL VIEW</a:t>
              </a:r>
            </a:p>
          </p:txBody>
        </p:sp>
        <p:pic>
          <p:nvPicPr>
            <p:cNvPr id="16386" name="Picture 2" descr="D:\Kunal D dive Datas\D Drive\Year 2010\Pen Drive Files\aerial.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99886" y="624114"/>
              <a:ext cx="10392229" cy="6233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5" descr="D:\Kunal D dive Datas\D Drive\Year 2010\Pen Drive Files\aerial.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330622" y="5159786"/>
              <a:ext cx="1095153" cy="1698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6" descr="D:\Kunal D dive Datas\D Drive\Year 2010\Pen Drive Files\aerial.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916990" y="5159786"/>
              <a:ext cx="1095154" cy="1698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7" descr="D:\Kunal D dive Datas\D Drive\Year 2010\Pen Drive Files\aerial.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rot="21015180">
              <a:off x="1821836" y="4765842"/>
              <a:ext cx="1095153" cy="169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8" descr="D:\Kunal D dive Datas\D Drive\Year 2010\Pen Drive Files\aerial.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rot="20375248">
              <a:off x="2597645" y="4630979"/>
              <a:ext cx="1095153" cy="169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9" descr="D:\Kunal D dive Datas\D Drive\Year 2010\Pen Drive Files\aerial.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900283" y="5857170"/>
              <a:ext cx="645906" cy="100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10" descr="D:\Kunal D dive Datas\D Drive\Year 2010\Pen Drive Files\aerial.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504690" y="6306124"/>
              <a:ext cx="411359" cy="55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4" name="Picture 11" descr="D:\Kunal D dive Datas\D Drive\Year 2010\Pen Drive Files\aerial.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831254" y="6293703"/>
              <a:ext cx="364450" cy="56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Picture 1"/>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bwMode="auto">
            <a:xfrm>
              <a:off x="2157880" y="5733751"/>
              <a:ext cx="701839" cy="550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709829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412750"/>
            <a:ext cx="12192000" cy="919163"/>
          </a:xfrm>
          <a:prstGeom prst="rect">
            <a:avLst/>
          </a:prstGeom>
          <a:solidFill>
            <a:schemeClr val="accent2"/>
          </a:solidFill>
        </p:spPr>
        <p:txBody>
          <a:bodyPr vert="horz" lIns="91440" tIns="45720" rIns="91440" bIns="45720" rtlCol="0" anchor="ctr">
            <a:normAutofit/>
          </a:bodyPr>
          <a:lstStyle>
            <a:lvl1pPr algn="ctr">
              <a:lnSpc>
                <a:spcPct val="90000"/>
              </a:lnSpc>
              <a:spcBef>
                <a:spcPct val="0"/>
              </a:spcBef>
              <a:buNone/>
              <a:defRPr sz="3200" b="1">
                <a:solidFill>
                  <a:schemeClr val="bg1"/>
                </a:solidFill>
                <a:latin typeface="Palatino Linotype" panose="02040502050505030304" pitchFamily="18" charset="0"/>
                <a:ea typeface="+mj-ea"/>
                <a:cs typeface="+mj-cs"/>
              </a:defRPr>
            </a:lvl1pPr>
          </a:lstStyle>
          <a:p>
            <a:r>
              <a:rPr lang="en-US" dirty="0" smtClean="0"/>
              <a:t>SUPPORTING INTERNATIONAL ASSOCIATIONS</a:t>
            </a:r>
            <a:endParaRPr lang="en-US" dirty="0"/>
          </a:p>
        </p:txBody>
      </p:sp>
      <p:pic>
        <p:nvPicPr>
          <p:cNvPr id="19461" name="Picture 10"/>
          <p:cNvPicPr>
            <a:picLocks noChangeAspect="1" noChangeArrowheads="1"/>
          </p:cNvPicPr>
          <p:nvPr/>
        </p:nvPicPr>
        <p:blipFill>
          <a:blip r:embed="rId3"/>
          <a:srcRect/>
          <a:stretch>
            <a:fillRect/>
          </a:stretch>
        </p:blipFill>
        <p:spPr bwMode="auto">
          <a:xfrm>
            <a:off x="728547" y="4276266"/>
            <a:ext cx="1073360" cy="656044"/>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18436" name="TextBox 13"/>
          <p:cNvSpPr txBox="1">
            <a:spLocks noChangeArrowheads="1"/>
          </p:cNvSpPr>
          <p:nvPr/>
        </p:nvSpPr>
        <p:spPr bwMode="auto">
          <a:xfrm>
            <a:off x="2474233" y="4373455"/>
            <a:ext cx="93694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eaLnBrk="1" hangingPunct="1">
              <a:spcBef>
                <a:spcPct val="0"/>
              </a:spcBef>
              <a:buClrTx/>
              <a:buSzTx/>
              <a:buFontTx/>
              <a:buNone/>
            </a:pPr>
            <a:r>
              <a:rPr lang="en-IN" altLang="en-US" sz="2400" dirty="0">
                <a:latin typeface="Palatino Linotype" panose="02040502050505030304" pitchFamily="18" charset="0"/>
              </a:rPr>
              <a:t>Korea Construction Equipment Manufactures Association's</a:t>
            </a:r>
            <a:endParaRPr lang="en-US" altLang="en-US" sz="2400" dirty="0">
              <a:latin typeface="Palatino Linotype" panose="02040502050505030304" pitchFamily="18" charset="0"/>
            </a:endParaRPr>
          </a:p>
        </p:txBody>
      </p:sp>
      <p:pic>
        <p:nvPicPr>
          <p:cNvPr id="18437"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898" y="1735804"/>
            <a:ext cx="1073360" cy="58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Box 15"/>
          <p:cNvSpPr txBox="1">
            <a:spLocks noChangeArrowheads="1"/>
          </p:cNvSpPr>
          <p:nvPr/>
        </p:nvSpPr>
        <p:spPr bwMode="auto">
          <a:xfrm>
            <a:off x="2474233" y="1799281"/>
            <a:ext cx="61928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eaLnBrk="1" hangingPunct="1">
              <a:spcBef>
                <a:spcPct val="0"/>
              </a:spcBef>
              <a:buClrTx/>
              <a:buSzTx/>
              <a:buFontTx/>
              <a:buNone/>
            </a:pPr>
            <a:r>
              <a:rPr lang="en-US" altLang="en-US" sz="2400" dirty="0">
                <a:latin typeface="Palatino Linotype" panose="02040502050505030304" pitchFamily="18" charset="0"/>
              </a:rPr>
              <a:t>Germany Engineering Federation (VDMA)</a:t>
            </a:r>
          </a:p>
        </p:txBody>
      </p:sp>
      <p:pic>
        <p:nvPicPr>
          <p:cNvPr id="18439"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547" y="3416690"/>
            <a:ext cx="1053314" cy="64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0" name="TextBox 20"/>
          <p:cNvSpPr txBox="1">
            <a:spLocks noChangeArrowheads="1"/>
          </p:cNvSpPr>
          <p:nvPr/>
        </p:nvSpPr>
        <p:spPr bwMode="auto">
          <a:xfrm>
            <a:off x="2474233" y="3392290"/>
            <a:ext cx="936942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eaLnBrk="1" hangingPunct="1">
              <a:spcBef>
                <a:spcPct val="0"/>
              </a:spcBef>
              <a:buClrTx/>
              <a:buSzTx/>
              <a:buFontTx/>
              <a:buNone/>
            </a:pPr>
            <a:r>
              <a:rPr lang="en-IN" altLang="en-US" sz="2400" dirty="0" smtClean="0">
                <a:latin typeface="Palatino Linotype" panose="02040502050505030304" pitchFamily="18" charset="0"/>
              </a:rPr>
              <a:t>UNACEA </a:t>
            </a:r>
          </a:p>
          <a:p>
            <a:pPr>
              <a:spcBef>
                <a:spcPct val="0"/>
              </a:spcBef>
              <a:buClrTx/>
              <a:buSzTx/>
              <a:buNone/>
            </a:pPr>
            <a:r>
              <a:rPr lang="en-IN" altLang="en-US" sz="2400" dirty="0" err="1">
                <a:latin typeface="Palatino Linotype" panose="02040502050505030304" pitchFamily="18" charset="0"/>
              </a:rPr>
              <a:t>Confindustria</a:t>
            </a:r>
            <a:r>
              <a:rPr lang="en-IN" altLang="en-US" sz="2400" dirty="0">
                <a:latin typeface="Palatino Linotype" panose="02040502050505030304" pitchFamily="18" charset="0"/>
              </a:rPr>
              <a:t> Modena </a:t>
            </a:r>
            <a:r>
              <a:rPr lang="en-IN" altLang="en-US" sz="2400" dirty="0" smtClean="0">
                <a:latin typeface="Palatino Linotype" panose="02040502050505030304" pitchFamily="18" charset="0"/>
              </a:rPr>
              <a:t>from Italy</a:t>
            </a:r>
            <a:endParaRPr lang="en-US" altLang="en-US" sz="2400" dirty="0">
              <a:latin typeface="Palatino Linotype" panose="02040502050505030304" pitchFamily="18" charset="0"/>
            </a:endParaRPr>
          </a:p>
        </p:txBody>
      </p:sp>
      <p:pic>
        <p:nvPicPr>
          <p:cNvPr id="18441" name="Picture 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1898" y="2542534"/>
            <a:ext cx="1073360" cy="656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2" name="TextBox 22"/>
          <p:cNvSpPr txBox="1">
            <a:spLocks noChangeArrowheads="1"/>
          </p:cNvSpPr>
          <p:nvPr/>
        </p:nvSpPr>
        <p:spPr bwMode="auto">
          <a:xfrm>
            <a:off x="2474233" y="2693379"/>
            <a:ext cx="93567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eaLnBrk="1" hangingPunct="1">
              <a:spcBef>
                <a:spcPct val="0"/>
              </a:spcBef>
              <a:buClrTx/>
              <a:buSzTx/>
              <a:buFontTx/>
              <a:buNone/>
            </a:pPr>
            <a:r>
              <a:rPr lang="en-IN" altLang="en-US" sz="2400" dirty="0">
                <a:latin typeface="Palatino Linotype" panose="02040502050505030304" pitchFamily="18" charset="0"/>
              </a:rPr>
              <a:t>China Council for the Promotion of International Trade (CCPIT)</a:t>
            </a:r>
          </a:p>
        </p:txBody>
      </p:sp>
      <p:pic>
        <p:nvPicPr>
          <p:cNvPr id="18443" name="Picture 2"/>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35836" y="6024578"/>
            <a:ext cx="1038736" cy="656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4" name="TextBox 13"/>
          <p:cNvSpPr txBox="1">
            <a:spLocks noChangeArrowheads="1"/>
          </p:cNvSpPr>
          <p:nvPr/>
        </p:nvSpPr>
        <p:spPr bwMode="auto">
          <a:xfrm>
            <a:off x="2474233" y="6173597"/>
            <a:ext cx="93567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eaLnBrk="1" hangingPunct="1">
              <a:spcBef>
                <a:spcPct val="0"/>
              </a:spcBef>
              <a:buClrTx/>
              <a:buSzTx/>
              <a:buFontTx/>
              <a:buNone/>
            </a:pPr>
            <a:r>
              <a:rPr lang="en-IN" altLang="en-US" sz="2400" dirty="0">
                <a:latin typeface="Palatino Linotype" panose="02040502050505030304" pitchFamily="18" charset="0"/>
              </a:rPr>
              <a:t> International Powered Access Federation (</a:t>
            </a:r>
            <a:r>
              <a:rPr lang="en-IN" altLang="en-US" sz="2400">
                <a:latin typeface="Palatino Linotype" panose="02040502050505030304" pitchFamily="18" charset="0"/>
              </a:rPr>
              <a:t>IPAF</a:t>
            </a:r>
            <a:r>
              <a:rPr lang="en-IN" altLang="en-US" sz="2400" smtClean="0">
                <a:latin typeface="Palatino Linotype" panose="02040502050505030304" pitchFamily="18" charset="0"/>
              </a:rPr>
              <a:t>), UK </a:t>
            </a:r>
            <a:r>
              <a:rPr lang="en-IN" altLang="en-US" sz="2400" dirty="0">
                <a:latin typeface="Palatino Linotype" panose="02040502050505030304" pitchFamily="18" charset="0"/>
              </a:rPr>
              <a:t> </a:t>
            </a:r>
            <a:endParaRPr lang="en-US" altLang="en-US" sz="2400" dirty="0">
              <a:latin typeface="Palatino Linotype" panose="02040502050505030304" pitchFamily="18" charset="0"/>
            </a:endParaRPr>
          </a:p>
        </p:txBody>
      </p:sp>
      <p:pic>
        <p:nvPicPr>
          <p:cNvPr id="5" name="Picture 4"/>
          <p:cNvPicPr>
            <a:picLocks noChangeAspect="1"/>
          </p:cNvPicPr>
          <p:nvPr/>
        </p:nvPicPr>
        <p:blipFill>
          <a:blip r:embed="rId8"/>
          <a:stretch>
            <a:fillRect/>
          </a:stretch>
        </p:blipFill>
        <p:spPr>
          <a:xfrm>
            <a:off x="735836" y="5176336"/>
            <a:ext cx="1073360" cy="656044"/>
          </a:xfrm>
          <a:prstGeom prst="rect">
            <a:avLst/>
          </a:prstGeom>
        </p:spPr>
      </p:pic>
      <p:sp>
        <p:nvSpPr>
          <p:cNvPr id="16" name="TextBox 13"/>
          <p:cNvSpPr txBox="1">
            <a:spLocks noChangeArrowheads="1"/>
          </p:cNvSpPr>
          <p:nvPr/>
        </p:nvSpPr>
        <p:spPr bwMode="auto">
          <a:xfrm>
            <a:off x="2474233" y="5088860"/>
            <a:ext cx="936942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a:spcBef>
                <a:spcPct val="0"/>
              </a:spcBef>
              <a:buClrTx/>
              <a:buSzTx/>
              <a:buNone/>
            </a:pPr>
            <a:r>
              <a:rPr lang="en-IN" sz="2400" dirty="0">
                <a:latin typeface="Palatino Linotype" panose="02040502050505030304" pitchFamily="18" charset="0"/>
              </a:rPr>
              <a:t>Construction Equipment Distributors and Manufacturers Association of </a:t>
            </a:r>
            <a:r>
              <a:rPr lang="en-IN" sz="2400" dirty="0" smtClean="0">
                <a:latin typeface="Palatino Linotype" panose="02040502050505030304" pitchFamily="18" charset="0"/>
              </a:rPr>
              <a:t>Turkey (IMDER)</a:t>
            </a:r>
            <a:endParaRPr lang="en-US" altLang="en-US" sz="2400" dirty="0">
              <a:latin typeface="Palatino Linotype" panose="02040502050505030304" pitchFamily="18" charset="0"/>
            </a:endParaRPr>
          </a:p>
        </p:txBody>
      </p:sp>
    </p:spTree>
    <p:extLst>
      <p:ext uri="{BB962C8B-B14F-4D97-AF65-F5344CB8AC3E}">
        <p14:creationId xmlns:p14="http://schemas.microsoft.com/office/powerpoint/2010/main" val="1929303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885371" y="2941168"/>
            <a:ext cx="10711543" cy="336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indent="-45720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lvl="1" eaLnBrk="1" hangingPunct="1">
              <a:spcAft>
                <a:spcPct val="20000"/>
              </a:spcAft>
              <a:buClrTx/>
              <a:buSzTx/>
              <a:buFont typeface="Wingdings" panose="05000000000000000000" pitchFamily="2" charset="2"/>
              <a:buChar char="Ø"/>
            </a:pPr>
            <a:r>
              <a:rPr lang="en-US" altLang="en-US" b="1" dirty="0" smtClean="0">
                <a:latin typeface="Palatino Linotype" panose="02040502050505030304" pitchFamily="18" charset="0"/>
              </a:rPr>
              <a:t>The Largest Construction Equipment Exhibition in South Asia</a:t>
            </a:r>
          </a:p>
          <a:p>
            <a:pPr lvl="1" eaLnBrk="1" hangingPunct="1">
              <a:spcAft>
                <a:spcPct val="20000"/>
              </a:spcAft>
              <a:buClrTx/>
              <a:buSzTx/>
              <a:buFont typeface="Wingdings" panose="05000000000000000000" pitchFamily="2" charset="2"/>
              <a:buChar char="Ø"/>
            </a:pPr>
            <a:r>
              <a:rPr lang="en-US" altLang="en-US" b="1" dirty="0" smtClean="0">
                <a:latin typeface="Palatino Linotype" panose="02040502050505030304" pitchFamily="18" charset="0"/>
              </a:rPr>
              <a:t>5 Days of International Exhibition</a:t>
            </a:r>
          </a:p>
          <a:p>
            <a:pPr lvl="1" eaLnBrk="1" hangingPunct="1">
              <a:spcAft>
                <a:spcPct val="20000"/>
              </a:spcAft>
              <a:buClrTx/>
              <a:buSzTx/>
              <a:buFont typeface="Wingdings" panose="05000000000000000000" pitchFamily="2" charset="2"/>
              <a:buChar char="Ø"/>
            </a:pPr>
            <a:r>
              <a:rPr lang="en-US" altLang="en-US" b="1" dirty="0" smtClean="0">
                <a:latin typeface="Palatino Linotype" panose="02040502050505030304" pitchFamily="18" charset="0"/>
              </a:rPr>
              <a:t>850+ Exhibitors, 32000 Business Visitors, 220,000 sq. mtrs of Gross Exhibition Display Area</a:t>
            </a:r>
          </a:p>
          <a:p>
            <a:pPr lvl="1" eaLnBrk="1" hangingPunct="1">
              <a:spcAft>
                <a:spcPct val="20000"/>
              </a:spcAft>
              <a:buClrTx/>
              <a:buSzTx/>
              <a:buFont typeface="Wingdings" panose="05000000000000000000" pitchFamily="2" charset="2"/>
              <a:buChar char="Ø"/>
            </a:pPr>
            <a:r>
              <a:rPr lang="en-US" altLang="en-US" b="1" dirty="0" smtClean="0">
                <a:latin typeface="Palatino Linotype" panose="02040502050505030304" pitchFamily="18" charset="0"/>
              </a:rPr>
              <a:t>Country pavilions from German, Italy, China, Finland, Sweden, South Korea, etc…</a:t>
            </a:r>
          </a:p>
          <a:p>
            <a:pPr lvl="1" eaLnBrk="1" hangingPunct="1">
              <a:spcAft>
                <a:spcPct val="20000"/>
              </a:spcAft>
              <a:buClrTx/>
              <a:buSzTx/>
              <a:buFont typeface="Wingdings" panose="05000000000000000000" pitchFamily="2" charset="2"/>
              <a:buChar char="Ø"/>
            </a:pPr>
            <a:r>
              <a:rPr lang="en-US" altLang="en-US" b="1" dirty="0" smtClean="0">
                <a:latin typeface="Palatino Linotype" panose="02040502050505030304" pitchFamily="18" charset="0"/>
              </a:rPr>
              <a:t>Conferences by ICEMA, BAI and CII</a:t>
            </a:r>
            <a:endParaRPr lang="en-US" altLang="en-US" b="1" dirty="0">
              <a:latin typeface="Palatino Linotype" panose="02040502050505030304" pitchFamily="18" charset="0"/>
            </a:endParaRPr>
          </a:p>
        </p:txBody>
      </p:sp>
      <p:grpSp>
        <p:nvGrpSpPr>
          <p:cNvPr id="2" name="Group 1"/>
          <p:cNvGrpSpPr/>
          <p:nvPr/>
        </p:nvGrpSpPr>
        <p:grpSpPr>
          <a:xfrm>
            <a:off x="1524000" y="1828917"/>
            <a:ext cx="9144000" cy="800220"/>
            <a:chOff x="1524000" y="1828917"/>
            <a:chExt cx="9144000" cy="800220"/>
          </a:xfrm>
        </p:grpSpPr>
        <p:sp>
          <p:nvSpPr>
            <p:cNvPr id="19462" name="Rectangle 5"/>
            <p:cNvSpPr>
              <a:spLocks noChangeArrowheads="1"/>
            </p:cNvSpPr>
            <p:nvPr/>
          </p:nvSpPr>
          <p:spPr bwMode="auto">
            <a:xfrm>
              <a:off x="1524000" y="1828917"/>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algn="ctr" eaLnBrk="1" hangingPunct="1">
                <a:spcBef>
                  <a:spcPct val="0"/>
                </a:spcBef>
                <a:buClrTx/>
                <a:buSzTx/>
                <a:buFontTx/>
                <a:buNone/>
              </a:pPr>
              <a:r>
                <a:rPr lang="en-US" altLang="en-US" sz="2000" b="1" dirty="0">
                  <a:latin typeface="Palatino Linotype" panose="02040502050505030304" pitchFamily="18" charset="0"/>
                </a:rPr>
                <a:t>The 8</a:t>
              </a:r>
              <a:r>
                <a:rPr lang="en-US" altLang="en-US" sz="2000" b="1" baseline="30000" dirty="0">
                  <a:latin typeface="Palatino Linotype" panose="02040502050505030304" pitchFamily="18" charset="0"/>
                </a:rPr>
                <a:t>th</a:t>
              </a:r>
              <a:r>
                <a:rPr lang="en-US" altLang="en-US" sz="2000" b="1" dirty="0">
                  <a:latin typeface="Palatino Linotype" panose="02040502050505030304" pitchFamily="18" charset="0"/>
                </a:rPr>
                <a:t> Construction Equipment and Construction Technology Trade Fair</a:t>
              </a:r>
            </a:p>
          </p:txBody>
        </p:sp>
        <p:sp>
          <p:nvSpPr>
            <p:cNvPr id="19463" name="Text Box 10"/>
            <p:cNvSpPr txBox="1">
              <a:spLocks noChangeArrowheads="1"/>
            </p:cNvSpPr>
            <p:nvPr/>
          </p:nvSpPr>
          <p:spPr bwMode="auto">
            <a:xfrm>
              <a:off x="2118179" y="2229027"/>
              <a:ext cx="795564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Cambria" panose="02040503050406030204" pitchFamily="18"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Cambria" panose="02040503050406030204" pitchFamily="18"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Cambria" panose="02040503050406030204" pitchFamily="18"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Cambria" panose="02040503050406030204" pitchFamily="18" charset="0"/>
                  <a:cs typeface="Arial" panose="020B0604020202020204" pitchFamily="34" charset="0"/>
                </a:defRPr>
              </a:lvl9pPr>
            </a:lstStyle>
            <a:p>
              <a:pPr algn="ctr" eaLnBrk="1" hangingPunct="1">
                <a:spcBef>
                  <a:spcPct val="0"/>
                </a:spcBef>
                <a:buClrTx/>
                <a:buSzTx/>
                <a:buFontTx/>
                <a:buNone/>
              </a:pPr>
              <a:r>
                <a:rPr lang="en-US" altLang="en-US" sz="2000" b="1" dirty="0">
                  <a:latin typeface="Palatino Linotype" panose="02040502050505030304" pitchFamily="18" charset="0"/>
                </a:rPr>
                <a:t>25</a:t>
              </a:r>
              <a:r>
                <a:rPr lang="en-US" altLang="en-US" sz="2000" b="1" baseline="30000" dirty="0">
                  <a:latin typeface="Palatino Linotype" panose="02040502050505030304" pitchFamily="18" charset="0"/>
                </a:rPr>
                <a:t>th</a:t>
              </a:r>
              <a:r>
                <a:rPr lang="en-US" altLang="en-US" sz="2000" b="1" dirty="0">
                  <a:latin typeface="Palatino Linotype" panose="02040502050505030304" pitchFamily="18" charset="0"/>
                </a:rPr>
                <a:t> – 29</a:t>
              </a:r>
              <a:r>
                <a:rPr lang="en-US" altLang="en-US" sz="2000" b="1" baseline="30000" dirty="0">
                  <a:latin typeface="Palatino Linotype" panose="02040502050505030304" pitchFamily="18" charset="0"/>
                </a:rPr>
                <a:t>th</a:t>
              </a:r>
              <a:r>
                <a:rPr lang="en-US" altLang="en-US" sz="2000" b="1" dirty="0">
                  <a:latin typeface="Palatino Linotype" panose="02040502050505030304" pitchFamily="18" charset="0"/>
                </a:rPr>
                <a:t> November 2015, BIEC, Bengaluru, India</a:t>
              </a:r>
            </a:p>
          </p:txBody>
        </p:sp>
      </p:grpSp>
      <p:pic>
        <p:nvPicPr>
          <p:cNvPr id="19461" name="Picture 1"/>
          <p:cNvPicPr>
            <a:picLocks noChangeAspect="1"/>
          </p:cNvPicPr>
          <p:nvPr/>
        </p:nvPicPr>
        <p:blipFill>
          <a:blip r:embed="rId3">
            <a:extLst>
              <a:ext uri="{28A0092B-C50C-407E-A947-70E740481C1C}">
                <a14:useLocalDpi xmlns:a14="http://schemas.microsoft.com/office/drawing/2010/main" val="0"/>
              </a:ext>
            </a:extLst>
          </a:blip>
          <a:srcRect b="8694"/>
          <a:stretch>
            <a:fillRect/>
          </a:stretch>
        </p:blipFill>
        <p:spPr bwMode="auto">
          <a:xfrm>
            <a:off x="3640931" y="315913"/>
            <a:ext cx="4910138" cy="1601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3590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itle 1"/>
          <p:cNvSpPr>
            <a:spLocks noGrp="1"/>
          </p:cNvSpPr>
          <p:nvPr>
            <p:ph type="title"/>
          </p:nvPr>
        </p:nvSpPr>
        <p:spPr>
          <a:xfrm>
            <a:off x="0" y="277814"/>
            <a:ext cx="12192000" cy="630237"/>
          </a:xfrm>
          <a:solidFill>
            <a:schemeClr val="accent2"/>
          </a:solidFill>
        </p:spPr>
        <p:txBody>
          <a:bodyPr vert="horz" lIns="91440" tIns="45720" rIns="91440" bIns="45720" rtlCol="0" anchor="ctr">
            <a:normAutofit/>
          </a:bodyPr>
          <a:lstStyle/>
          <a:p>
            <a:pPr algn="ctr"/>
            <a:r>
              <a:rPr lang="en-US" sz="3200" b="1" dirty="0">
                <a:solidFill>
                  <a:schemeClr val="bg1"/>
                </a:solidFill>
                <a:latin typeface="Palatino Linotype" panose="02040502050505030304" pitchFamily="18" charset="0"/>
              </a:rPr>
              <a:t>Growth in </a:t>
            </a:r>
            <a:r>
              <a:rPr lang="en-US" sz="3200" b="1" dirty="0" smtClean="0">
                <a:solidFill>
                  <a:schemeClr val="bg1"/>
                </a:solidFill>
                <a:latin typeface="Palatino Linotype" panose="02040502050505030304" pitchFamily="18" charset="0"/>
              </a:rPr>
              <a:t>Exhibitors</a:t>
            </a:r>
            <a:endParaRPr lang="en-US" sz="3200" b="1" dirty="0">
              <a:solidFill>
                <a:schemeClr val="bg1"/>
              </a:solidFill>
              <a:latin typeface="Palatino Linotype" panose="02040502050505030304" pitchFamily="18" charset="0"/>
            </a:endParaRPr>
          </a:p>
        </p:txBody>
      </p:sp>
      <p:graphicFrame>
        <p:nvGraphicFramePr>
          <p:cNvPr id="4" name="Chart 3"/>
          <p:cNvGraphicFramePr>
            <a:graphicFrameLocks/>
          </p:cNvGraphicFramePr>
          <p:nvPr>
            <p:extLst>
              <p:ext uri="{D42A27DB-BD31-4B8C-83A1-F6EECF244321}">
                <p14:modId xmlns:p14="http://schemas.microsoft.com/office/powerpoint/2010/main" val="1024894816"/>
              </p:ext>
            </p:extLst>
          </p:nvPr>
        </p:nvGraphicFramePr>
        <p:xfrm>
          <a:off x="1473200" y="1174590"/>
          <a:ext cx="9245600" cy="529771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3505201" y="5757476"/>
            <a:ext cx="57785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IN" sz="1400" b="1" dirty="0">
                <a:solidFill>
                  <a:schemeClr val="accent2">
                    <a:lumMod val="50000"/>
                  </a:schemeClr>
                </a:solidFill>
                <a:latin typeface="Palatino Linotype" panose="02040502050505030304" pitchFamily="18" charset="0"/>
              </a:rPr>
              <a:t>2000</a:t>
            </a:r>
          </a:p>
        </p:txBody>
      </p:sp>
      <p:sp>
        <p:nvSpPr>
          <p:cNvPr id="6" name="Rectangle 5"/>
          <p:cNvSpPr/>
          <p:nvPr/>
        </p:nvSpPr>
        <p:spPr>
          <a:xfrm>
            <a:off x="6810602" y="5741148"/>
            <a:ext cx="57785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IN" sz="1400" b="1" dirty="0">
                <a:solidFill>
                  <a:schemeClr val="accent2">
                    <a:lumMod val="50000"/>
                  </a:schemeClr>
                </a:solidFill>
                <a:latin typeface="Palatino Linotype" panose="02040502050505030304" pitchFamily="18" charset="0"/>
              </a:rPr>
              <a:t>2009</a:t>
            </a:r>
          </a:p>
        </p:txBody>
      </p:sp>
      <p:sp>
        <p:nvSpPr>
          <p:cNvPr id="7" name="Rectangle 6"/>
          <p:cNvSpPr/>
          <p:nvPr/>
        </p:nvSpPr>
        <p:spPr>
          <a:xfrm>
            <a:off x="7614784" y="5757476"/>
            <a:ext cx="57785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IN" sz="1400" b="1" dirty="0">
                <a:solidFill>
                  <a:schemeClr val="accent2">
                    <a:lumMod val="50000"/>
                  </a:schemeClr>
                </a:solidFill>
                <a:latin typeface="Palatino Linotype" panose="02040502050505030304" pitchFamily="18" charset="0"/>
              </a:rPr>
              <a:t>2011</a:t>
            </a:r>
          </a:p>
        </p:txBody>
      </p:sp>
      <p:sp>
        <p:nvSpPr>
          <p:cNvPr id="8" name="Rectangle 7"/>
          <p:cNvSpPr/>
          <p:nvPr/>
        </p:nvSpPr>
        <p:spPr>
          <a:xfrm>
            <a:off x="8479065" y="5741148"/>
            <a:ext cx="57785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IN" sz="1400" b="1" dirty="0">
                <a:solidFill>
                  <a:schemeClr val="accent2">
                    <a:lumMod val="50000"/>
                  </a:schemeClr>
                </a:solidFill>
                <a:latin typeface="Palatino Linotype" panose="02040502050505030304" pitchFamily="18" charset="0"/>
              </a:rPr>
              <a:t>2013</a:t>
            </a:r>
          </a:p>
        </p:txBody>
      </p:sp>
      <p:sp>
        <p:nvSpPr>
          <p:cNvPr id="9" name="Rectangle 8"/>
          <p:cNvSpPr/>
          <p:nvPr/>
        </p:nvSpPr>
        <p:spPr>
          <a:xfrm>
            <a:off x="9283247" y="5741148"/>
            <a:ext cx="57785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IN" sz="1400" b="1" dirty="0">
                <a:solidFill>
                  <a:schemeClr val="accent2">
                    <a:lumMod val="50000"/>
                  </a:schemeClr>
                </a:solidFill>
                <a:latin typeface="Palatino Linotype" panose="02040502050505030304" pitchFamily="18" charset="0"/>
              </a:rPr>
              <a:t>2015</a:t>
            </a:r>
          </a:p>
        </p:txBody>
      </p:sp>
    </p:spTree>
    <p:extLst>
      <p:ext uri="{BB962C8B-B14F-4D97-AF65-F5344CB8AC3E}">
        <p14:creationId xmlns:p14="http://schemas.microsoft.com/office/powerpoint/2010/main" val="1021268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277813"/>
            <a:ext cx="12191999" cy="703262"/>
          </a:xfrm>
          <a:solidFill>
            <a:schemeClr val="accent2"/>
          </a:solidFill>
        </p:spPr>
        <p:txBody>
          <a:bodyPr vert="horz" lIns="91440" tIns="45720" rIns="91440" bIns="45720" rtlCol="0" anchor="ctr">
            <a:normAutofit/>
          </a:bodyPr>
          <a:lstStyle/>
          <a:p>
            <a:pPr algn="ctr"/>
            <a:r>
              <a:rPr lang="en-US" sz="3200" b="1" dirty="0">
                <a:solidFill>
                  <a:schemeClr val="bg1"/>
                </a:solidFill>
                <a:latin typeface="Palatino Linotype" panose="02040502050505030304" pitchFamily="18" charset="0"/>
              </a:rPr>
              <a:t>Growth in </a:t>
            </a:r>
            <a:r>
              <a:rPr lang="en-US" sz="3200" b="1" dirty="0" smtClean="0">
                <a:solidFill>
                  <a:schemeClr val="bg1"/>
                </a:solidFill>
                <a:latin typeface="Palatino Linotype" panose="02040502050505030304" pitchFamily="18" charset="0"/>
              </a:rPr>
              <a:t>Visitors</a:t>
            </a:r>
            <a:endParaRPr lang="en-US" sz="3200" b="1" dirty="0">
              <a:solidFill>
                <a:schemeClr val="bg1"/>
              </a:solidFill>
              <a:latin typeface="Palatino Linotype" panose="02040502050505030304" pitchFamily="18" charset="0"/>
            </a:endParaRPr>
          </a:p>
        </p:txBody>
      </p:sp>
      <p:graphicFrame>
        <p:nvGraphicFramePr>
          <p:cNvPr id="6" name="Chart 5"/>
          <p:cNvGraphicFramePr>
            <a:graphicFrameLocks/>
          </p:cNvGraphicFramePr>
          <p:nvPr>
            <p:extLst>
              <p:ext uri="{D42A27DB-BD31-4B8C-83A1-F6EECF244321}">
                <p14:modId xmlns:p14="http://schemas.microsoft.com/office/powerpoint/2010/main" val="1257743116"/>
              </p:ext>
            </p:extLst>
          </p:nvPr>
        </p:nvGraphicFramePr>
        <p:xfrm>
          <a:off x="732972" y="1196976"/>
          <a:ext cx="10726057" cy="540702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0252421" y="1446306"/>
            <a:ext cx="1059543" cy="369332"/>
          </a:xfrm>
          <a:prstGeom prst="rect">
            <a:avLst/>
          </a:prstGeom>
          <a:noFill/>
        </p:spPr>
        <p:txBody>
          <a:bodyPr wrap="square" rtlCol="0">
            <a:spAutoFit/>
          </a:bodyPr>
          <a:lstStyle/>
          <a:p>
            <a:r>
              <a:rPr lang="en-IN" i="1" dirty="0" smtClean="0">
                <a:solidFill>
                  <a:schemeClr val="accent2">
                    <a:lumMod val="50000"/>
                  </a:schemeClr>
                </a:solidFill>
                <a:latin typeface="Palatino Linotype" panose="02040502050505030304" pitchFamily="18" charset="0"/>
              </a:rPr>
              <a:t>expected</a:t>
            </a:r>
            <a:endParaRPr lang="en-IN" i="1" dirty="0">
              <a:solidFill>
                <a:schemeClr val="accent2">
                  <a:lumMod val="50000"/>
                </a:schemeClr>
              </a:solidFill>
              <a:latin typeface="Palatino Linotype" panose="02040502050505030304" pitchFamily="18" charset="0"/>
            </a:endParaRPr>
          </a:p>
        </p:txBody>
      </p:sp>
    </p:spTree>
    <p:extLst>
      <p:ext uri="{BB962C8B-B14F-4D97-AF65-F5344CB8AC3E}">
        <p14:creationId xmlns:p14="http://schemas.microsoft.com/office/powerpoint/2010/main" val="5832132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itle 1"/>
          <p:cNvSpPr>
            <a:spLocks noGrp="1"/>
          </p:cNvSpPr>
          <p:nvPr>
            <p:ph type="title"/>
          </p:nvPr>
        </p:nvSpPr>
        <p:spPr>
          <a:xfrm>
            <a:off x="0" y="277813"/>
            <a:ext cx="12192000" cy="703262"/>
          </a:xfrm>
          <a:solidFill>
            <a:schemeClr val="accent2"/>
          </a:solidFill>
        </p:spPr>
        <p:txBody>
          <a:bodyPr vert="horz" lIns="91440" tIns="45720" rIns="91440" bIns="45720" rtlCol="0" anchor="ctr">
            <a:normAutofit/>
          </a:bodyPr>
          <a:lstStyle/>
          <a:p>
            <a:pPr algn="ctr"/>
            <a:r>
              <a:rPr lang="en-US" sz="3200" b="1" dirty="0">
                <a:solidFill>
                  <a:schemeClr val="bg1"/>
                </a:solidFill>
                <a:latin typeface="Palatino Linotype" panose="02040502050505030304" pitchFamily="18" charset="0"/>
              </a:rPr>
              <a:t>Growth in </a:t>
            </a:r>
            <a:r>
              <a:rPr lang="en-US" sz="3200" b="1" dirty="0" smtClean="0">
                <a:solidFill>
                  <a:schemeClr val="bg1"/>
                </a:solidFill>
                <a:latin typeface="Palatino Linotype" panose="02040502050505030304" pitchFamily="18" charset="0"/>
              </a:rPr>
              <a:t>Gross Space</a:t>
            </a:r>
            <a:endParaRPr lang="en-US" sz="3200" b="1" dirty="0">
              <a:solidFill>
                <a:schemeClr val="bg1"/>
              </a:solidFill>
              <a:latin typeface="Palatino Linotype" panose="020405020505050303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2469662246"/>
              </p:ext>
            </p:extLst>
          </p:nvPr>
        </p:nvGraphicFramePr>
        <p:xfrm>
          <a:off x="783771" y="1266371"/>
          <a:ext cx="10624458" cy="51924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4121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1"/>
          <p:cNvSpPr>
            <a:spLocks noGrp="1"/>
          </p:cNvSpPr>
          <p:nvPr>
            <p:ph type="title"/>
          </p:nvPr>
        </p:nvSpPr>
        <p:spPr>
          <a:xfrm>
            <a:off x="0" y="277814"/>
            <a:ext cx="12192000" cy="630237"/>
          </a:xfrm>
          <a:solidFill>
            <a:schemeClr val="accent2"/>
          </a:solidFill>
        </p:spPr>
        <p:txBody>
          <a:bodyPr vert="horz" lIns="91440" tIns="45720" rIns="91440" bIns="45720" rtlCol="0" anchor="ctr">
            <a:normAutofit/>
          </a:bodyPr>
          <a:lstStyle/>
          <a:p>
            <a:pPr algn="ctr"/>
            <a:r>
              <a:rPr lang="en-US" sz="3200" b="1" dirty="0">
                <a:solidFill>
                  <a:schemeClr val="bg1"/>
                </a:solidFill>
                <a:latin typeface="Palatino Linotype" panose="02040502050505030304" pitchFamily="18" charset="0"/>
              </a:rPr>
              <a:t>Growth in </a:t>
            </a:r>
            <a:r>
              <a:rPr lang="en-US" sz="3200" b="1" dirty="0" smtClean="0">
                <a:solidFill>
                  <a:schemeClr val="bg1"/>
                </a:solidFill>
                <a:latin typeface="Palatino Linotype" panose="02040502050505030304" pitchFamily="18" charset="0"/>
              </a:rPr>
              <a:t>International Exhibitors </a:t>
            </a:r>
            <a:endParaRPr lang="en-US" sz="3200" b="1" dirty="0">
              <a:solidFill>
                <a:schemeClr val="bg1"/>
              </a:solidFill>
              <a:latin typeface="Palatino Linotype" panose="02040502050505030304" pitchFamily="18" charset="0"/>
            </a:endParaRPr>
          </a:p>
        </p:txBody>
      </p:sp>
      <p:graphicFrame>
        <p:nvGraphicFramePr>
          <p:cNvPr id="6" name="Chart 5"/>
          <p:cNvGraphicFramePr>
            <a:graphicFrameLocks/>
          </p:cNvGraphicFramePr>
          <p:nvPr>
            <p:extLst>
              <p:ext uri="{D42A27DB-BD31-4B8C-83A1-F6EECF244321}">
                <p14:modId xmlns:p14="http://schemas.microsoft.com/office/powerpoint/2010/main" val="3024773120"/>
              </p:ext>
            </p:extLst>
          </p:nvPr>
        </p:nvGraphicFramePr>
        <p:xfrm>
          <a:off x="1175657" y="1144135"/>
          <a:ext cx="9840685" cy="52377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9896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subTitle" idx="1"/>
          </p:nvPr>
        </p:nvSpPr>
        <p:spPr>
          <a:xfrm>
            <a:off x="2482396" y="1196975"/>
            <a:ext cx="6936921" cy="646339"/>
          </a:xfrm>
        </p:spPr>
        <p:txBody>
          <a:bodyPr vert="horz" lIns="92075" tIns="46038" rIns="92075" bIns="46038" rtlCol="0" anchor="b" anchorCtr="1">
            <a:normAutofit/>
          </a:bodyPr>
          <a:lstStyle/>
          <a:p>
            <a:pPr eaLnBrk="1" hangingPunct="1">
              <a:defRPr/>
            </a:pPr>
            <a:r>
              <a:rPr lang="en-US" sz="3600" b="1" dirty="0" smtClean="0">
                <a:latin typeface="Palatino Linotype" panose="02040502050505030304" pitchFamily="18" charset="0"/>
              </a:rPr>
              <a:t>CONTENTS</a:t>
            </a:r>
          </a:p>
        </p:txBody>
      </p:sp>
      <p:sp>
        <p:nvSpPr>
          <p:cNvPr id="2" name="Rectangle 1"/>
          <p:cNvSpPr/>
          <p:nvPr/>
        </p:nvSpPr>
        <p:spPr>
          <a:xfrm>
            <a:off x="1799771" y="2604478"/>
            <a:ext cx="8302171" cy="1938992"/>
          </a:xfrm>
          <a:prstGeom prst="rect">
            <a:avLst/>
          </a:prstGeom>
        </p:spPr>
        <p:txBody>
          <a:bodyPr wrap="square">
            <a:spAutoFit/>
          </a:bodyPr>
          <a:lstStyle/>
          <a:p>
            <a:pPr marL="536575" indent="-536575">
              <a:buFont typeface="Wingdings" panose="05000000000000000000" pitchFamily="2" charset="2"/>
              <a:buChar char="Ø"/>
              <a:defRPr/>
            </a:pPr>
            <a:r>
              <a:rPr lang="en-US" sz="2400" b="1" dirty="0" smtClean="0">
                <a:latin typeface="Palatino Linotype" panose="02040502050505030304" pitchFamily="18" charset="0"/>
              </a:rPr>
              <a:t>ECONOMIC INDICATORS TOWARDS GROWTH</a:t>
            </a:r>
          </a:p>
          <a:p>
            <a:pPr marL="536575" indent="-536575">
              <a:buFont typeface="Wingdings" panose="05000000000000000000" pitchFamily="2" charset="2"/>
              <a:buChar char="Ø"/>
              <a:defRPr/>
            </a:pPr>
            <a:endParaRPr lang="en-US" sz="2400" b="1" dirty="0" smtClean="0">
              <a:latin typeface="Palatino Linotype" panose="02040502050505030304" pitchFamily="18" charset="0"/>
            </a:endParaRPr>
          </a:p>
          <a:p>
            <a:pPr marL="536575" indent="-536575">
              <a:buFont typeface="Wingdings" panose="05000000000000000000" pitchFamily="2" charset="2"/>
              <a:buChar char="Ø"/>
              <a:defRPr/>
            </a:pPr>
            <a:r>
              <a:rPr lang="en-US" sz="2400" b="1" dirty="0" smtClean="0">
                <a:latin typeface="Palatino Linotype" panose="02040502050505030304" pitchFamily="18" charset="0"/>
              </a:rPr>
              <a:t>INDIA’S </a:t>
            </a:r>
            <a:r>
              <a:rPr lang="en-US" sz="2400" b="1" dirty="0">
                <a:latin typeface="Palatino Linotype" panose="02040502050505030304" pitchFamily="18" charset="0"/>
              </a:rPr>
              <a:t>INFRASTRUCTURE – AN OVERVIEW</a:t>
            </a:r>
          </a:p>
          <a:p>
            <a:pPr marL="536575" indent="-536575">
              <a:buFont typeface="Wingdings" panose="05000000000000000000" pitchFamily="2" charset="2"/>
              <a:buChar char="Ø"/>
              <a:defRPr/>
            </a:pPr>
            <a:endParaRPr lang="en-US" sz="2400" b="1" dirty="0">
              <a:latin typeface="Palatino Linotype" panose="02040502050505030304" pitchFamily="18" charset="0"/>
            </a:endParaRPr>
          </a:p>
          <a:p>
            <a:pPr marL="536575" indent="-536575">
              <a:buFont typeface="Wingdings" panose="05000000000000000000" pitchFamily="2" charset="2"/>
              <a:buChar char="Ø"/>
              <a:defRPr/>
            </a:pPr>
            <a:r>
              <a:rPr lang="en-US" sz="2400" b="1" dirty="0" smtClean="0">
                <a:latin typeface="Palatino Linotype" panose="02040502050505030304" pitchFamily="18" charset="0"/>
              </a:rPr>
              <a:t>EXCON </a:t>
            </a:r>
            <a:r>
              <a:rPr lang="en-US" sz="2400" b="1" dirty="0">
                <a:latin typeface="Palatino Linotype" panose="02040502050505030304" pitchFamily="18" charset="0"/>
              </a:rPr>
              <a:t>2015</a:t>
            </a:r>
          </a:p>
        </p:txBody>
      </p:sp>
    </p:spTree>
    <p:extLst>
      <p:ext uri="{BB962C8B-B14F-4D97-AF65-F5344CB8AC3E}">
        <p14:creationId xmlns:p14="http://schemas.microsoft.com/office/powerpoint/2010/main" val="2028985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058" y="1382939"/>
            <a:ext cx="11190514" cy="55215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a:spcBef>
                <a:spcPct val="0"/>
              </a:spcBef>
              <a:buFontTx/>
              <a:buNone/>
            </a:pPr>
            <a:endParaRPr lang="en-US" dirty="0">
              <a:latin typeface="Palatino Linotype" panose="02040502050505030304" pitchFamily="18" charset="0"/>
              <a:cs typeface="Arial" panose="020B0604020202020204" pitchFamily="34" charset="0"/>
            </a:endParaRPr>
          </a:p>
          <a:p>
            <a:pPr marL="0">
              <a:spcBef>
                <a:spcPct val="0"/>
              </a:spcBef>
              <a:buFontTx/>
              <a:buNone/>
            </a:pPr>
            <a:r>
              <a:rPr lang="en-US" b="1" dirty="0">
                <a:latin typeface="Palatino Linotype" panose="02040502050505030304" pitchFamily="18" charset="0"/>
                <a:cs typeface="Arial" panose="020B0604020202020204" pitchFamily="34" charset="0"/>
              </a:rPr>
              <a:t>Benefit for Companies involved in Construction Equipment &amp; Components manufacturing  </a:t>
            </a:r>
            <a:r>
              <a:rPr lang="en-US" dirty="0">
                <a:latin typeface="Palatino Linotype" panose="02040502050505030304" pitchFamily="18" charset="0"/>
                <a:cs typeface="Arial" panose="020B0604020202020204" pitchFamily="34" charset="0"/>
              </a:rPr>
              <a:t>: </a:t>
            </a:r>
          </a:p>
          <a:p>
            <a:pPr marL="0">
              <a:spcBef>
                <a:spcPct val="0"/>
              </a:spcBef>
              <a:buFontTx/>
              <a:buNone/>
            </a:pPr>
            <a:endParaRPr lang="en-US"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pPr>
            <a:r>
              <a:rPr lang="en-US" dirty="0">
                <a:latin typeface="Palatino Linotype" panose="02040502050505030304" pitchFamily="18" charset="0"/>
                <a:cs typeface="Arial" panose="020B0604020202020204" pitchFamily="34" charset="0"/>
              </a:rPr>
              <a:t>To understand the Indian market for Construction </a:t>
            </a:r>
            <a:r>
              <a:rPr lang="en-US" dirty="0" smtClean="0">
                <a:latin typeface="Palatino Linotype" panose="02040502050505030304" pitchFamily="18" charset="0"/>
                <a:cs typeface="Arial" panose="020B0604020202020204" pitchFamily="34" charset="0"/>
              </a:rPr>
              <a:t>Equipment</a:t>
            </a:r>
          </a:p>
          <a:p>
            <a:pPr marL="536575" indent="-536575">
              <a:spcBef>
                <a:spcPct val="0"/>
              </a:spcBef>
              <a:buFont typeface="Wingdings" panose="05000000000000000000" pitchFamily="2" charset="2"/>
              <a:buChar char="ü"/>
            </a:pPr>
            <a:endParaRPr lang="en-US"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pPr>
            <a:r>
              <a:rPr lang="en-US" dirty="0">
                <a:latin typeface="Palatino Linotype" panose="02040502050505030304" pitchFamily="18" charset="0"/>
                <a:cs typeface="Arial" panose="020B0604020202020204" pitchFamily="34" charset="0"/>
              </a:rPr>
              <a:t>To explore joint ventures, technology transfers, </a:t>
            </a:r>
            <a:r>
              <a:rPr lang="en-US" dirty="0" smtClean="0">
                <a:latin typeface="Palatino Linotype" panose="02040502050505030304" pitchFamily="18" charset="0"/>
                <a:cs typeface="Arial" panose="020B0604020202020204" pitchFamily="34" charset="0"/>
              </a:rPr>
              <a:t>etc..</a:t>
            </a:r>
          </a:p>
          <a:p>
            <a:pPr marL="536575" indent="-536575">
              <a:spcBef>
                <a:spcPct val="0"/>
              </a:spcBef>
              <a:buFont typeface="Wingdings" panose="05000000000000000000" pitchFamily="2" charset="2"/>
              <a:buChar char="ü"/>
            </a:pPr>
            <a:endParaRPr lang="en-US"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pPr>
            <a:r>
              <a:rPr lang="en-US" dirty="0" smtClean="0">
                <a:latin typeface="Palatino Linotype" panose="02040502050505030304" pitchFamily="18" charset="0"/>
                <a:cs typeface="Arial" panose="020B0604020202020204" pitchFamily="34" charset="0"/>
              </a:rPr>
              <a:t>To supply to India</a:t>
            </a:r>
          </a:p>
          <a:p>
            <a:pPr marL="536575" indent="-536575">
              <a:spcBef>
                <a:spcPct val="0"/>
              </a:spcBef>
              <a:buFont typeface="Wingdings" panose="05000000000000000000" pitchFamily="2" charset="2"/>
              <a:buChar char="ü"/>
            </a:pPr>
            <a:endParaRPr lang="en-IN"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pPr>
            <a:r>
              <a:rPr lang="en-US" dirty="0">
                <a:latin typeface="Palatino Linotype" panose="02040502050505030304" pitchFamily="18" charset="0"/>
                <a:cs typeface="Arial" panose="020B0604020202020204" pitchFamily="34" charset="0"/>
              </a:rPr>
              <a:t>To outsource components </a:t>
            </a:r>
            <a:r>
              <a:rPr lang="en-US" dirty="0" smtClean="0">
                <a:latin typeface="Palatino Linotype" panose="02040502050505030304" pitchFamily="18" charset="0"/>
                <a:cs typeface="Arial" panose="020B0604020202020204" pitchFamily="34" charset="0"/>
              </a:rPr>
              <a:t>supply</a:t>
            </a:r>
          </a:p>
          <a:p>
            <a:pPr marL="536575" indent="-536575">
              <a:spcBef>
                <a:spcPct val="0"/>
              </a:spcBef>
              <a:buFont typeface="Wingdings" panose="05000000000000000000" pitchFamily="2" charset="2"/>
              <a:buChar char="ü"/>
            </a:pPr>
            <a:endParaRPr lang="en-IN"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pPr>
            <a:r>
              <a:rPr lang="en-US" dirty="0">
                <a:latin typeface="Palatino Linotype" panose="02040502050505030304" pitchFamily="18" charset="0"/>
                <a:cs typeface="Arial" panose="020B0604020202020204" pitchFamily="34" charset="0"/>
              </a:rPr>
              <a:t>To explore opportunities for setting-up their own operations in India</a:t>
            </a:r>
          </a:p>
        </p:txBody>
      </p:sp>
      <p:sp>
        <p:nvSpPr>
          <p:cNvPr id="5" name="Title 1"/>
          <p:cNvSpPr txBox="1">
            <a:spLocks/>
          </p:cNvSpPr>
          <p:nvPr/>
        </p:nvSpPr>
        <p:spPr bwMode="auto">
          <a:xfrm>
            <a:off x="0" y="424090"/>
            <a:ext cx="12192000" cy="649967"/>
          </a:xfrm>
          <a:prstGeom prst="rect">
            <a:avLst/>
          </a:prstGeom>
          <a:solidFill>
            <a:schemeClr val="accent2"/>
          </a:solidFill>
        </p:spPr>
        <p:txBody>
          <a:bodyPr vert="horz" lIns="91440" tIns="45720" rIns="91440" bIns="45720" rtlCol="0" anchor="ctr">
            <a:normAutofit/>
          </a:bodyPr>
          <a:lstStyle>
            <a:lvl1pPr algn="ctr">
              <a:lnSpc>
                <a:spcPct val="90000"/>
              </a:lnSpc>
              <a:spcBef>
                <a:spcPct val="0"/>
              </a:spcBef>
              <a:buNone/>
              <a:defRPr sz="3200" b="1">
                <a:solidFill>
                  <a:schemeClr val="bg1"/>
                </a:solidFill>
                <a:latin typeface="Palatino Linotype" panose="02040502050505030304" pitchFamily="18" charset="0"/>
                <a:ea typeface="+mj-ea"/>
                <a:cs typeface="+mj-cs"/>
              </a:defRPr>
            </a:lvl1pPr>
          </a:lstStyle>
          <a:p>
            <a:r>
              <a:rPr lang="en-US" dirty="0"/>
              <a:t>Unparalleled Opportunity for International Visitors </a:t>
            </a:r>
          </a:p>
        </p:txBody>
      </p:sp>
    </p:spTree>
    <p:extLst>
      <p:ext uri="{BB962C8B-B14F-4D97-AF65-F5344CB8AC3E}">
        <p14:creationId xmlns:p14="http://schemas.microsoft.com/office/powerpoint/2010/main" val="1319265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3428" y="1524001"/>
            <a:ext cx="10827657" cy="4407808"/>
          </a:xfrm>
        </p:spPr>
        <p:txBody>
          <a:bodyPr>
            <a:normAutofit/>
          </a:bodyPr>
          <a:lstStyle/>
          <a:p>
            <a:pPr marL="0" indent="0">
              <a:lnSpc>
                <a:spcPct val="110000"/>
              </a:lnSpc>
              <a:spcBef>
                <a:spcPct val="0"/>
              </a:spcBef>
              <a:buNone/>
              <a:defRPr/>
            </a:pPr>
            <a:r>
              <a:rPr lang="en-US" b="1" dirty="0">
                <a:latin typeface="Palatino Linotype" panose="02040502050505030304" pitchFamily="18" charset="0"/>
                <a:cs typeface="Arial" panose="020B0604020202020204" pitchFamily="34" charset="0"/>
              </a:rPr>
              <a:t>Infrastructure </a:t>
            </a:r>
            <a:r>
              <a:rPr lang="en-US" b="1" dirty="0" smtClean="0">
                <a:latin typeface="Palatino Linotype" panose="02040502050505030304" pitchFamily="18" charset="0"/>
                <a:cs typeface="Arial" panose="020B0604020202020204" pitchFamily="34" charset="0"/>
              </a:rPr>
              <a:t>Developers and Construction Companies</a:t>
            </a:r>
            <a:endParaRPr lang="en-IN" b="1" dirty="0">
              <a:latin typeface="Palatino Linotype" panose="02040502050505030304" pitchFamily="18" charset="0"/>
              <a:cs typeface="Arial" panose="020B0604020202020204" pitchFamily="34" charset="0"/>
            </a:endParaRPr>
          </a:p>
          <a:p>
            <a:pPr marL="0" indent="0">
              <a:lnSpc>
                <a:spcPct val="110000"/>
              </a:lnSpc>
              <a:spcBef>
                <a:spcPct val="0"/>
              </a:spcBef>
              <a:buNone/>
              <a:defRPr/>
            </a:pPr>
            <a:endParaRPr lang="en-US"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defRPr/>
            </a:pPr>
            <a:r>
              <a:rPr lang="en-US" dirty="0">
                <a:latin typeface="Palatino Linotype" panose="02040502050505030304" pitchFamily="18" charset="0"/>
                <a:cs typeface="Arial" panose="020B0604020202020204" pitchFamily="34" charset="0"/>
              </a:rPr>
              <a:t>To evaluate cost </a:t>
            </a:r>
            <a:r>
              <a:rPr lang="en-US" dirty="0" smtClean="0">
                <a:latin typeface="Palatino Linotype" panose="02040502050505030304" pitchFamily="18" charset="0"/>
                <a:cs typeface="Arial" panose="020B0604020202020204" pitchFamily="34" charset="0"/>
              </a:rPr>
              <a:t>competitiveness</a:t>
            </a:r>
          </a:p>
          <a:p>
            <a:pPr marL="536575" indent="-536575">
              <a:spcBef>
                <a:spcPct val="0"/>
              </a:spcBef>
              <a:buFont typeface="Wingdings" panose="05000000000000000000" pitchFamily="2" charset="2"/>
              <a:buChar char="ü"/>
              <a:defRPr/>
            </a:pPr>
            <a:endParaRPr lang="en-IN"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defRPr/>
            </a:pPr>
            <a:r>
              <a:rPr lang="en-US" dirty="0">
                <a:latin typeface="Palatino Linotype" panose="02040502050505030304" pitchFamily="18" charset="0"/>
                <a:cs typeface="Arial" panose="020B0604020202020204" pitchFamily="34" charset="0"/>
              </a:rPr>
              <a:t>Enable them to handle projects in India / Asia.</a:t>
            </a:r>
          </a:p>
          <a:p>
            <a:pPr marL="536575" indent="-536575">
              <a:spcBef>
                <a:spcPct val="0"/>
              </a:spcBef>
              <a:buFont typeface="Wingdings" panose="05000000000000000000" pitchFamily="2" charset="2"/>
              <a:buChar char="ü"/>
              <a:defRPr/>
            </a:pPr>
            <a:endParaRPr lang="en-US" dirty="0" smtClean="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defRPr/>
            </a:pPr>
            <a:r>
              <a:rPr lang="en-US" dirty="0" smtClean="0">
                <a:latin typeface="Palatino Linotype" panose="02040502050505030304" pitchFamily="18" charset="0"/>
                <a:cs typeface="Arial" panose="020B0604020202020204" pitchFamily="34" charset="0"/>
              </a:rPr>
              <a:t>Strategize their </a:t>
            </a:r>
            <a:r>
              <a:rPr lang="en-US" dirty="0">
                <a:latin typeface="Palatino Linotype" panose="02040502050505030304" pitchFamily="18" charset="0"/>
                <a:cs typeface="Arial" panose="020B0604020202020204" pitchFamily="34" charset="0"/>
              </a:rPr>
              <a:t>future </a:t>
            </a:r>
            <a:r>
              <a:rPr lang="en-US" dirty="0" smtClean="0">
                <a:latin typeface="Palatino Linotype" panose="02040502050505030304" pitchFamily="18" charset="0"/>
                <a:cs typeface="Arial" panose="020B0604020202020204" pitchFamily="34" charset="0"/>
              </a:rPr>
              <a:t>plans</a:t>
            </a:r>
          </a:p>
          <a:p>
            <a:pPr marL="536575" indent="-536575">
              <a:spcBef>
                <a:spcPct val="0"/>
              </a:spcBef>
              <a:buFont typeface="Wingdings" panose="05000000000000000000" pitchFamily="2" charset="2"/>
              <a:buChar char="ü"/>
              <a:defRPr/>
            </a:pPr>
            <a:endParaRPr lang="en-US"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defRPr/>
            </a:pPr>
            <a:r>
              <a:rPr lang="en-US" dirty="0" smtClean="0">
                <a:latin typeface="Palatino Linotype" panose="02040502050505030304" pitchFamily="18" charset="0"/>
                <a:cs typeface="Arial" panose="020B0604020202020204" pitchFamily="34" charset="0"/>
              </a:rPr>
              <a:t>Availability of world class equipment, components and spare parts</a:t>
            </a:r>
          </a:p>
          <a:p>
            <a:pPr marL="536575" indent="-536575">
              <a:spcBef>
                <a:spcPct val="0"/>
              </a:spcBef>
              <a:buFont typeface="Wingdings" panose="05000000000000000000" pitchFamily="2" charset="2"/>
              <a:buChar char="ü"/>
              <a:defRPr/>
            </a:pPr>
            <a:endParaRPr lang="en-US" dirty="0">
              <a:latin typeface="Palatino Linotype" panose="02040502050505030304" pitchFamily="18" charset="0"/>
              <a:cs typeface="Arial" panose="020B0604020202020204" pitchFamily="34" charset="0"/>
            </a:endParaRPr>
          </a:p>
          <a:p>
            <a:pPr marL="536575" indent="-536575">
              <a:spcBef>
                <a:spcPct val="0"/>
              </a:spcBef>
              <a:buFont typeface="Wingdings" panose="05000000000000000000" pitchFamily="2" charset="2"/>
              <a:buChar char="ü"/>
              <a:defRPr/>
            </a:pPr>
            <a:endParaRPr lang="en-IN" dirty="0">
              <a:latin typeface="Palatino Linotype" panose="02040502050505030304" pitchFamily="18" charset="0"/>
              <a:cs typeface="Arial" panose="020B0604020202020204" pitchFamily="34" charset="0"/>
            </a:endParaRPr>
          </a:p>
        </p:txBody>
      </p:sp>
      <p:sp>
        <p:nvSpPr>
          <p:cNvPr id="4" name="Title 1"/>
          <p:cNvSpPr txBox="1">
            <a:spLocks/>
          </p:cNvSpPr>
          <p:nvPr/>
        </p:nvSpPr>
        <p:spPr bwMode="auto">
          <a:xfrm>
            <a:off x="0" y="424090"/>
            <a:ext cx="12192000" cy="649967"/>
          </a:xfrm>
          <a:prstGeom prst="rect">
            <a:avLst/>
          </a:prstGeom>
          <a:solidFill>
            <a:schemeClr val="accent2"/>
          </a:solidFill>
        </p:spPr>
        <p:txBody>
          <a:bodyPr vert="horz" lIns="91440" tIns="45720" rIns="91440" bIns="45720" rtlCol="0" anchor="ctr">
            <a:normAutofit/>
          </a:bodyPr>
          <a:lstStyle>
            <a:lvl1pPr algn="ctr">
              <a:lnSpc>
                <a:spcPct val="90000"/>
              </a:lnSpc>
              <a:spcBef>
                <a:spcPct val="0"/>
              </a:spcBef>
              <a:buNone/>
              <a:defRPr sz="3200" b="1">
                <a:solidFill>
                  <a:schemeClr val="bg1"/>
                </a:solidFill>
                <a:latin typeface="Palatino Linotype" panose="02040502050505030304" pitchFamily="18" charset="0"/>
                <a:ea typeface="+mj-ea"/>
                <a:cs typeface="+mj-cs"/>
              </a:defRPr>
            </a:lvl1pPr>
          </a:lstStyle>
          <a:p>
            <a:r>
              <a:rPr lang="en-US" dirty="0"/>
              <a:t>Unparalleled Opportunity for International Visitors </a:t>
            </a:r>
          </a:p>
        </p:txBody>
      </p:sp>
    </p:spTree>
    <p:extLst>
      <p:ext uri="{BB962C8B-B14F-4D97-AF65-F5344CB8AC3E}">
        <p14:creationId xmlns:p14="http://schemas.microsoft.com/office/powerpoint/2010/main" val="950865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277814"/>
            <a:ext cx="12191999" cy="505957"/>
          </a:xfrm>
          <a:solidFill>
            <a:schemeClr val="accent2"/>
          </a:solidFill>
        </p:spPr>
        <p:txBody>
          <a:bodyPr vert="horz" lIns="91440" tIns="45720" rIns="91440" bIns="45720" rtlCol="0" anchor="ctr">
            <a:normAutofit fontScale="90000"/>
          </a:bodyPr>
          <a:lstStyle/>
          <a:p>
            <a:pPr algn="ctr"/>
            <a:r>
              <a:rPr lang="en-US" altLang="en-US" sz="3200" b="1" dirty="0" smtClean="0">
                <a:solidFill>
                  <a:schemeClr val="bg1"/>
                </a:solidFill>
                <a:latin typeface="Palatino Linotype" panose="02040502050505030304" pitchFamily="18" charset="0"/>
              </a:rPr>
              <a:t>OUR REQUEST</a:t>
            </a:r>
            <a:endParaRPr lang="en-US" altLang="en-US" sz="3200" b="1" dirty="0">
              <a:solidFill>
                <a:schemeClr val="bg1"/>
              </a:solidFill>
              <a:latin typeface="Palatino Linotype" panose="02040502050505030304" pitchFamily="18" charset="0"/>
            </a:endParaRPr>
          </a:p>
        </p:txBody>
      </p:sp>
      <p:sp>
        <p:nvSpPr>
          <p:cNvPr id="24579" name="Content Placeholder 2"/>
          <p:cNvSpPr>
            <a:spLocks noGrp="1"/>
          </p:cNvSpPr>
          <p:nvPr>
            <p:ph idx="1"/>
          </p:nvPr>
        </p:nvSpPr>
        <p:spPr>
          <a:xfrm>
            <a:off x="580571" y="1196976"/>
            <a:ext cx="11059886" cy="5432424"/>
          </a:xfrm>
        </p:spPr>
        <p:txBody>
          <a:bodyPr>
            <a:noAutofit/>
          </a:bodyPr>
          <a:lstStyle/>
          <a:p>
            <a:pPr marL="536575" indent="-536575">
              <a:lnSpc>
                <a:spcPct val="100000"/>
              </a:lnSpc>
              <a:spcBef>
                <a:spcPct val="0"/>
              </a:spcBef>
              <a:buClr>
                <a:schemeClr val="tx1"/>
              </a:buClr>
              <a:buFont typeface="Wingdings" panose="05000000000000000000" pitchFamily="2" charset="2"/>
              <a:buChar char="ü"/>
              <a:defRPr/>
            </a:pPr>
            <a:r>
              <a:rPr lang="en-US" altLang="en-US" sz="2400" dirty="0">
                <a:latin typeface="Palatino Linotype" panose="02040502050505030304" pitchFamily="18" charset="0"/>
                <a:cs typeface="Arial" panose="020B0604020202020204" pitchFamily="34" charset="0"/>
              </a:rPr>
              <a:t>To personally attend Excon 2015</a:t>
            </a:r>
          </a:p>
          <a:p>
            <a:pPr marL="536575" indent="-536575">
              <a:lnSpc>
                <a:spcPct val="100000"/>
              </a:lnSpc>
              <a:spcBef>
                <a:spcPct val="0"/>
              </a:spcBef>
              <a:buClr>
                <a:schemeClr val="tx1"/>
              </a:buClr>
              <a:buFont typeface="Wingdings" panose="05000000000000000000" pitchFamily="2" charset="2"/>
              <a:buChar char="ü"/>
              <a:defRPr/>
            </a:pPr>
            <a:endParaRPr lang="en-US" sz="2400" dirty="0">
              <a:latin typeface="Palatino Linotype" panose="02040502050505030304" pitchFamily="18" charset="0"/>
              <a:cs typeface="Arial" panose="020B0604020202020204" pitchFamily="34" charset="0"/>
            </a:endParaRPr>
          </a:p>
          <a:p>
            <a:pPr marL="536575" indent="-536575">
              <a:lnSpc>
                <a:spcPct val="100000"/>
              </a:lnSpc>
              <a:spcBef>
                <a:spcPct val="0"/>
              </a:spcBef>
              <a:buClr>
                <a:schemeClr val="tx1"/>
              </a:buClr>
              <a:buFont typeface="Wingdings" panose="05000000000000000000" pitchFamily="2" charset="2"/>
              <a:buChar char="ü"/>
              <a:defRPr/>
            </a:pPr>
            <a:r>
              <a:rPr lang="en-US" sz="2400" dirty="0">
                <a:latin typeface="Palatino Linotype" panose="02040502050505030304" pitchFamily="18" charset="0"/>
                <a:cs typeface="Arial" panose="020B0604020202020204" pitchFamily="34" charset="0"/>
              </a:rPr>
              <a:t>To communicate information on Excon 2015 to the appropriate  government departments / Industries / Media, etc., </a:t>
            </a:r>
          </a:p>
          <a:p>
            <a:pPr marL="536575" indent="-536575">
              <a:lnSpc>
                <a:spcPct val="100000"/>
              </a:lnSpc>
              <a:spcBef>
                <a:spcPct val="0"/>
              </a:spcBef>
              <a:buClr>
                <a:schemeClr val="tx1"/>
              </a:buClr>
              <a:buFont typeface="Wingdings" panose="05000000000000000000" pitchFamily="2" charset="2"/>
              <a:buChar char="ü"/>
              <a:defRPr/>
            </a:pPr>
            <a:endParaRPr lang="en-US" sz="2400" dirty="0">
              <a:latin typeface="Palatino Linotype" panose="02040502050505030304" pitchFamily="18" charset="0"/>
              <a:cs typeface="Arial" panose="020B0604020202020204" pitchFamily="34" charset="0"/>
            </a:endParaRPr>
          </a:p>
          <a:p>
            <a:pPr marL="536575" indent="-536575">
              <a:lnSpc>
                <a:spcPct val="100000"/>
              </a:lnSpc>
              <a:spcBef>
                <a:spcPct val="0"/>
              </a:spcBef>
              <a:buClr>
                <a:schemeClr val="tx1"/>
              </a:buClr>
              <a:buFont typeface="Wingdings" panose="05000000000000000000" pitchFamily="2" charset="2"/>
              <a:buChar char="ü"/>
              <a:defRPr/>
            </a:pPr>
            <a:r>
              <a:rPr lang="en-US" sz="2400" dirty="0">
                <a:latin typeface="Palatino Linotype" panose="02040502050505030304" pitchFamily="18" charset="0"/>
                <a:cs typeface="Arial" panose="020B0604020202020204" pitchFamily="34" charset="0"/>
              </a:rPr>
              <a:t>To disseminate information on Excon 2015 to sector specific associations in your country</a:t>
            </a:r>
          </a:p>
          <a:p>
            <a:pPr marL="536575" indent="-536575">
              <a:lnSpc>
                <a:spcPct val="100000"/>
              </a:lnSpc>
              <a:spcBef>
                <a:spcPct val="0"/>
              </a:spcBef>
              <a:buClr>
                <a:schemeClr val="tx1"/>
              </a:buClr>
              <a:buFont typeface="Wingdings" panose="05000000000000000000" pitchFamily="2" charset="2"/>
              <a:buChar char="ü"/>
              <a:defRPr/>
            </a:pPr>
            <a:endParaRPr lang="en-US" sz="2400" dirty="0">
              <a:latin typeface="Palatino Linotype" panose="02040502050505030304" pitchFamily="18" charset="0"/>
              <a:cs typeface="Arial" panose="020B0604020202020204" pitchFamily="34" charset="0"/>
            </a:endParaRPr>
          </a:p>
          <a:p>
            <a:pPr marL="536575" indent="-536575">
              <a:lnSpc>
                <a:spcPct val="100000"/>
              </a:lnSpc>
              <a:spcBef>
                <a:spcPct val="0"/>
              </a:spcBef>
              <a:buClr>
                <a:schemeClr val="tx1"/>
              </a:buClr>
              <a:buFont typeface="Wingdings" panose="05000000000000000000" pitchFamily="2" charset="2"/>
              <a:buChar char="ü"/>
              <a:defRPr/>
            </a:pPr>
            <a:r>
              <a:rPr lang="en-US" sz="2400" dirty="0">
                <a:latin typeface="Palatino Linotype" panose="02040502050505030304" pitchFamily="18" charset="0"/>
                <a:cs typeface="Arial" panose="020B0604020202020204" pitchFamily="34" charset="0"/>
              </a:rPr>
              <a:t>To consider organizing a Business delegation to Excon 2015</a:t>
            </a:r>
          </a:p>
          <a:p>
            <a:pPr marL="536575" indent="-536575">
              <a:lnSpc>
                <a:spcPct val="100000"/>
              </a:lnSpc>
              <a:spcBef>
                <a:spcPct val="0"/>
              </a:spcBef>
              <a:buClr>
                <a:schemeClr val="tx1"/>
              </a:buClr>
              <a:buFont typeface="Wingdings" panose="05000000000000000000" pitchFamily="2" charset="2"/>
              <a:buChar char="ü"/>
              <a:defRPr/>
            </a:pPr>
            <a:endParaRPr lang="en-US" sz="2400" dirty="0">
              <a:latin typeface="Palatino Linotype" panose="02040502050505030304" pitchFamily="18" charset="0"/>
              <a:cs typeface="Arial" panose="020B0604020202020204" pitchFamily="34" charset="0"/>
            </a:endParaRPr>
          </a:p>
          <a:p>
            <a:pPr marL="536575" indent="-536575">
              <a:lnSpc>
                <a:spcPct val="100000"/>
              </a:lnSpc>
              <a:spcBef>
                <a:spcPct val="0"/>
              </a:spcBef>
              <a:buClr>
                <a:schemeClr val="tx1"/>
              </a:buClr>
              <a:buFont typeface="Wingdings" panose="05000000000000000000" pitchFamily="2" charset="2"/>
              <a:buChar char="ü"/>
              <a:defRPr/>
            </a:pPr>
            <a:r>
              <a:rPr lang="en-US" sz="2400" dirty="0">
                <a:latin typeface="Palatino Linotype" panose="02040502050505030304" pitchFamily="18" charset="0"/>
                <a:cs typeface="Arial" panose="020B0604020202020204" pitchFamily="34" charset="0"/>
              </a:rPr>
              <a:t>To include Excon 2015 in the Embassy / trade office website as the recommended event in India </a:t>
            </a:r>
          </a:p>
          <a:p>
            <a:pPr marL="536575" indent="-536575">
              <a:lnSpc>
                <a:spcPct val="100000"/>
              </a:lnSpc>
              <a:spcBef>
                <a:spcPct val="0"/>
              </a:spcBef>
              <a:buClr>
                <a:schemeClr val="tx1"/>
              </a:buClr>
              <a:buFont typeface="Wingdings" panose="05000000000000000000" pitchFamily="2" charset="2"/>
              <a:buChar char="ü"/>
              <a:defRPr/>
            </a:pPr>
            <a:endParaRPr lang="en-US" sz="2400" dirty="0">
              <a:latin typeface="Palatino Linotype" panose="02040502050505030304" pitchFamily="18" charset="0"/>
              <a:cs typeface="Arial" panose="020B0604020202020204" pitchFamily="34" charset="0"/>
            </a:endParaRPr>
          </a:p>
          <a:p>
            <a:pPr marL="536575" indent="-536575">
              <a:lnSpc>
                <a:spcPct val="100000"/>
              </a:lnSpc>
              <a:spcBef>
                <a:spcPct val="0"/>
              </a:spcBef>
              <a:buClr>
                <a:schemeClr val="tx1"/>
              </a:buClr>
              <a:buFont typeface="Wingdings" panose="05000000000000000000" pitchFamily="2" charset="2"/>
              <a:buChar char="ü"/>
              <a:defRPr/>
            </a:pPr>
            <a:r>
              <a:rPr lang="en-US" sz="2400" dirty="0">
                <a:latin typeface="Palatino Linotype" panose="02040502050505030304" pitchFamily="18" charset="0"/>
                <a:cs typeface="Arial" panose="020B0604020202020204" pitchFamily="34" charset="0"/>
              </a:rPr>
              <a:t>To Explore organizing an international pavilion in Excon 2017</a:t>
            </a:r>
          </a:p>
          <a:p>
            <a:pPr marL="536575" indent="-536575">
              <a:spcBef>
                <a:spcPct val="0"/>
              </a:spcBef>
              <a:buClr>
                <a:srgbClr val="FFC000"/>
              </a:buClr>
              <a:buFont typeface="Wingdings" panose="05000000000000000000" pitchFamily="2" charset="2"/>
              <a:buChar char="ü"/>
              <a:defRPr/>
            </a:pPr>
            <a:endParaRPr lang="en-US" altLang="en-US" sz="2400" dirty="0">
              <a:latin typeface="Palatino Linotype" panose="02040502050505030304" pitchFamily="18" charset="0"/>
              <a:cs typeface="Arial" panose="020B0604020202020204" pitchFamily="34" charset="0"/>
            </a:endParaRPr>
          </a:p>
        </p:txBody>
      </p:sp>
      <p:sp>
        <p:nvSpPr>
          <p:cNvPr id="5" name="Content Placeholder 2"/>
          <p:cNvSpPr txBox="1">
            <a:spLocks/>
          </p:cNvSpPr>
          <p:nvPr/>
        </p:nvSpPr>
        <p:spPr bwMode="auto">
          <a:xfrm>
            <a:off x="4440239" y="3122614"/>
            <a:ext cx="5889625" cy="871537"/>
          </a:xfrm>
          <a:prstGeom prst="rect">
            <a:avLst/>
          </a:prstGeom>
        </p:spPr>
        <p:txBody>
          <a:bodyPr/>
          <a:lstStyle/>
          <a:p>
            <a:pPr defTabSz="952500">
              <a:lnSpc>
                <a:spcPct val="110000"/>
              </a:lnSpc>
              <a:spcBef>
                <a:spcPct val="20000"/>
              </a:spcBef>
              <a:buClr>
                <a:srgbClr val="FFC000"/>
              </a:buClr>
              <a:buSzPct val="75000"/>
              <a:buFont typeface="Wingdings" pitchFamily="2" charset="2"/>
              <a:buChar char="p"/>
              <a:defRPr/>
            </a:pPr>
            <a:endParaRPr lang="en-US" sz="2200" dirty="0">
              <a:latin typeface="Cambria" pitchFamily="18" charset="0"/>
            </a:endParaRPr>
          </a:p>
        </p:txBody>
      </p:sp>
      <p:sp>
        <p:nvSpPr>
          <p:cNvPr id="7" name="Content Placeholder 2"/>
          <p:cNvSpPr txBox="1">
            <a:spLocks/>
          </p:cNvSpPr>
          <p:nvPr/>
        </p:nvSpPr>
        <p:spPr bwMode="auto">
          <a:xfrm>
            <a:off x="4440239" y="5000626"/>
            <a:ext cx="5889625" cy="1236663"/>
          </a:xfrm>
          <a:prstGeom prst="rect">
            <a:avLst/>
          </a:prstGeom>
        </p:spPr>
        <p:txBody>
          <a:bodyPr/>
          <a:lstStyle/>
          <a:p>
            <a:pPr defTabSz="952500">
              <a:lnSpc>
                <a:spcPct val="110000"/>
              </a:lnSpc>
              <a:spcBef>
                <a:spcPct val="20000"/>
              </a:spcBef>
              <a:buClr>
                <a:srgbClr val="FFC000"/>
              </a:buClr>
              <a:buSzPct val="75000"/>
              <a:buFont typeface="Wingdings" pitchFamily="2" charset="2"/>
              <a:buChar char="p"/>
              <a:defRPr/>
            </a:pPr>
            <a:endParaRPr lang="en-US" sz="2200" dirty="0" smtClean="0">
              <a:latin typeface="Cambria" pitchFamily="18" charset="0"/>
            </a:endParaRPr>
          </a:p>
        </p:txBody>
      </p:sp>
    </p:spTree>
    <p:extLst>
      <p:ext uri="{BB962C8B-B14F-4D97-AF65-F5344CB8AC3E}">
        <p14:creationId xmlns:p14="http://schemas.microsoft.com/office/powerpoint/2010/main" val="789474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subTitle" idx="1"/>
          </p:nvPr>
        </p:nvSpPr>
        <p:spPr>
          <a:xfrm>
            <a:off x="2279650" y="2997201"/>
            <a:ext cx="7416800" cy="1223963"/>
          </a:xfrm>
          <a:solidFill>
            <a:schemeClr val="accent2"/>
          </a:solidFill>
        </p:spPr>
        <p:txBody>
          <a:bodyPr vert="horz" lIns="91440" tIns="45720" rIns="91440" bIns="45720" rtlCol="0" anchor="ctr">
            <a:normAutofit/>
          </a:bodyPr>
          <a:lstStyle/>
          <a:p>
            <a:pPr>
              <a:spcBef>
                <a:spcPct val="0"/>
              </a:spcBef>
            </a:pPr>
            <a:r>
              <a:rPr lang="en-US" altLang="en-US" sz="3200" b="1" dirty="0" smtClean="0">
                <a:solidFill>
                  <a:schemeClr val="bg1"/>
                </a:solidFill>
                <a:latin typeface="Palatino Linotype" panose="02040502050505030304" pitchFamily="18" charset="0"/>
                <a:ea typeface="+mj-ea"/>
                <a:cs typeface="+mj-cs"/>
              </a:rPr>
              <a:t>Any Questions</a:t>
            </a:r>
            <a:endParaRPr lang="en-US" altLang="en-US" sz="3200" b="1" dirty="0">
              <a:solidFill>
                <a:schemeClr val="bg1"/>
              </a:solidFill>
              <a:latin typeface="Palatino Linotype" panose="02040502050505030304" pitchFamily="18" charset="0"/>
              <a:ea typeface="+mj-ea"/>
              <a:cs typeface="+mj-cs"/>
            </a:endParaRPr>
          </a:p>
        </p:txBody>
      </p:sp>
    </p:spTree>
    <p:extLst>
      <p:ext uri="{BB962C8B-B14F-4D97-AF65-F5344CB8AC3E}">
        <p14:creationId xmlns:p14="http://schemas.microsoft.com/office/powerpoint/2010/main" val="774430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subTitle" idx="1"/>
          </p:nvPr>
        </p:nvSpPr>
        <p:spPr>
          <a:xfrm>
            <a:off x="2279650" y="2084295"/>
            <a:ext cx="7416800" cy="2136870"/>
          </a:xfrm>
          <a:solidFill>
            <a:schemeClr val="accent2"/>
          </a:solidFill>
        </p:spPr>
        <p:txBody>
          <a:bodyPr vert="horz" lIns="91440" tIns="45720" rIns="91440" bIns="45720" rtlCol="0" anchor="ctr">
            <a:normAutofit/>
          </a:bodyPr>
          <a:lstStyle/>
          <a:p>
            <a:pPr>
              <a:spcBef>
                <a:spcPct val="0"/>
              </a:spcBef>
            </a:pPr>
            <a:r>
              <a:rPr lang="en-US" altLang="en-US" sz="3200" b="1" dirty="0" smtClean="0">
                <a:solidFill>
                  <a:schemeClr val="bg1"/>
                </a:solidFill>
                <a:latin typeface="Palatino Linotype" panose="02040502050505030304" pitchFamily="18" charset="0"/>
                <a:ea typeface="+mj-ea"/>
                <a:cs typeface="+mj-cs"/>
              </a:rPr>
              <a:t>THANK YOU </a:t>
            </a:r>
          </a:p>
          <a:p>
            <a:pPr>
              <a:spcBef>
                <a:spcPct val="0"/>
              </a:spcBef>
            </a:pPr>
            <a:r>
              <a:rPr lang="en-US" altLang="en-US" sz="3200" b="1" dirty="0" smtClean="0">
                <a:solidFill>
                  <a:schemeClr val="bg1"/>
                </a:solidFill>
                <a:latin typeface="Palatino Linotype" panose="02040502050505030304" pitchFamily="18" charset="0"/>
                <a:ea typeface="+mj-ea"/>
                <a:cs typeface="+mj-cs"/>
              </a:rPr>
              <a:t>&amp;</a:t>
            </a:r>
          </a:p>
          <a:p>
            <a:pPr>
              <a:spcBef>
                <a:spcPct val="0"/>
              </a:spcBef>
            </a:pPr>
            <a:r>
              <a:rPr lang="en-US" altLang="en-US" sz="3200" b="1" dirty="0" smtClean="0">
                <a:solidFill>
                  <a:schemeClr val="bg1"/>
                </a:solidFill>
                <a:latin typeface="Palatino Linotype" panose="02040502050505030304" pitchFamily="18" charset="0"/>
                <a:ea typeface="+mj-ea"/>
                <a:cs typeface="+mj-cs"/>
              </a:rPr>
              <a:t>SEE YOU AT EXCON 2015</a:t>
            </a:r>
            <a:endParaRPr lang="en-US" altLang="en-US" sz="3200" b="1" dirty="0">
              <a:solidFill>
                <a:schemeClr val="bg1"/>
              </a:solidFill>
              <a:latin typeface="Palatino Linotype" panose="02040502050505030304" pitchFamily="18" charset="0"/>
              <a:ea typeface="+mj-ea"/>
              <a:cs typeface="+mj-cs"/>
            </a:endParaRPr>
          </a:p>
        </p:txBody>
      </p:sp>
    </p:spTree>
    <p:extLst>
      <p:ext uri="{BB962C8B-B14F-4D97-AF65-F5344CB8AC3E}">
        <p14:creationId xmlns:p14="http://schemas.microsoft.com/office/powerpoint/2010/main" val="2469224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24001" y="2671282"/>
            <a:ext cx="10306049" cy="2015018"/>
            <a:chOff x="1524001" y="1989137"/>
            <a:chExt cx="8748713" cy="1515437"/>
          </a:xfrm>
        </p:grpSpPr>
        <p:grpSp>
          <p:nvGrpSpPr>
            <p:cNvPr id="4" name="Group 3"/>
            <p:cNvGrpSpPr>
              <a:grpSpLocks/>
            </p:cNvGrpSpPr>
            <p:nvPr/>
          </p:nvGrpSpPr>
          <p:grpSpPr bwMode="auto">
            <a:xfrm>
              <a:off x="1524001" y="1989138"/>
              <a:ext cx="8748713" cy="1511300"/>
              <a:chOff x="0" y="1988840"/>
              <a:chExt cx="8748464" cy="1512168"/>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88840"/>
                <a:ext cx="6228184"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424" y="1988840"/>
                <a:ext cx="36004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txBox="1">
              <a:spLocks/>
            </p:cNvSpPr>
            <p:nvPr/>
          </p:nvSpPr>
          <p:spPr bwMode="auto">
            <a:xfrm>
              <a:off x="1847850" y="2105253"/>
              <a:ext cx="5759450" cy="1320119"/>
            </a:xfrm>
            <a:prstGeom prst="rect">
              <a:avLst/>
            </a:prstGeom>
            <a:noFill/>
            <a:ln w="9525">
              <a:noFill/>
              <a:miter lim="800000"/>
              <a:headEnd/>
              <a:tailEnd/>
            </a:ln>
            <a:effectLst/>
          </p:spPr>
          <p:txBody>
            <a:bodyPr anchor="ctr"/>
            <a:lstStyle/>
            <a:p>
              <a:pPr algn="ctr" eaLnBrk="1" hangingPunct="1">
                <a:defRPr/>
              </a:pPr>
              <a:r>
                <a:rPr lang="en-US" sz="4400" b="1" kern="0" dirty="0" smtClean="0">
                  <a:solidFill>
                    <a:schemeClr val="bg1"/>
                  </a:solidFill>
                  <a:latin typeface="Palatino Linotype" panose="02040502050505030304" pitchFamily="18" charset="0"/>
                  <a:ea typeface="+mj-ea"/>
                  <a:cs typeface="+mj-cs"/>
                </a:rPr>
                <a:t>ECONOMIC INDICATORS TOWARDS GROWTH</a:t>
              </a:r>
              <a:endParaRPr lang="en-US" sz="6000" b="1" kern="0" dirty="0">
                <a:solidFill>
                  <a:schemeClr val="bg1"/>
                </a:solidFill>
                <a:latin typeface="Palatino Linotype" panose="02040502050505030304" pitchFamily="18" charset="0"/>
                <a:ea typeface="+mj-ea"/>
                <a:cs typeface="+mj-cs"/>
              </a:endParaRPr>
            </a:p>
          </p:txBody>
        </p:sp>
        <p:pic>
          <p:nvPicPr>
            <p:cNvPr id="2050" name="Picture 2" descr="https://encrypted-tbn2.gstatic.com/images?q=tbn:ANd9GcRXxUOvg7gj3P3RXZU8QFfag1tesv222wlSiCCyqOpd7RaxaY4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2361" y="1989137"/>
              <a:ext cx="2160303" cy="151543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65115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93486" y="1466850"/>
            <a:ext cx="11350171" cy="5224236"/>
          </a:xfrm>
        </p:spPr>
        <p:txBody>
          <a:bodyPr>
            <a:noAutofit/>
          </a:bodyPr>
          <a:lstStyle/>
          <a:p>
            <a:pPr marL="536575" indent="-536575" algn="just">
              <a:lnSpc>
                <a:spcPct val="100000"/>
              </a:lnSpc>
              <a:spcBef>
                <a:spcPts val="0"/>
              </a:spcBef>
              <a:buFont typeface="Wingdings" panose="05000000000000000000" pitchFamily="2" charset="2"/>
              <a:buChar char="Ø"/>
            </a:pPr>
            <a:r>
              <a:rPr lang="en-US" dirty="0">
                <a:latin typeface="Palatino Linotype" panose="02040502050505030304" pitchFamily="18" charset="0"/>
              </a:rPr>
              <a:t>GDP growth of </a:t>
            </a:r>
            <a:r>
              <a:rPr lang="en-US" dirty="0" smtClean="0">
                <a:latin typeface="Palatino Linotype" panose="02040502050505030304" pitchFamily="18" charset="0"/>
              </a:rPr>
              <a:t>7.3% </a:t>
            </a:r>
            <a:r>
              <a:rPr lang="en-US" dirty="0">
                <a:latin typeface="Palatino Linotype" panose="02040502050505030304" pitchFamily="18" charset="0"/>
              </a:rPr>
              <a:t>this calendar </a:t>
            </a:r>
            <a:r>
              <a:rPr lang="en-US" dirty="0" smtClean="0">
                <a:latin typeface="Palatino Linotype" panose="02040502050505030304" pitchFamily="18" charset="0"/>
              </a:rPr>
              <a:t>year</a:t>
            </a:r>
          </a:p>
          <a:p>
            <a:pPr marL="0" indent="0" algn="just">
              <a:lnSpc>
                <a:spcPct val="100000"/>
              </a:lnSpc>
              <a:spcBef>
                <a:spcPts val="0"/>
              </a:spcBef>
              <a:buNone/>
            </a:pPr>
            <a:r>
              <a:rPr lang="en-US" dirty="0" smtClean="0">
                <a:latin typeface="Palatino Linotype" panose="02040502050505030304" pitchFamily="18" charset="0"/>
              </a:rPr>
              <a:t>	</a:t>
            </a:r>
          </a:p>
          <a:p>
            <a:pPr marL="536575" indent="-536575" algn="just">
              <a:lnSpc>
                <a:spcPct val="100000"/>
              </a:lnSpc>
              <a:spcBef>
                <a:spcPts val="0"/>
              </a:spcBef>
              <a:buFont typeface="Wingdings" panose="05000000000000000000" pitchFamily="2" charset="2"/>
              <a:buChar char="Ø"/>
            </a:pPr>
            <a:r>
              <a:rPr lang="en-US" dirty="0" smtClean="0">
                <a:latin typeface="Palatino Linotype" panose="02040502050505030304" pitchFamily="18" charset="0"/>
              </a:rPr>
              <a:t>Manufacturing </a:t>
            </a:r>
            <a:r>
              <a:rPr lang="en-US" dirty="0">
                <a:latin typeface="Palatino Linotype" panose="02040502050505030304" pitchFamily="18" charset="0"/>
              </a:rPr>
              <a:t>PMI in India increased to </a:t>
            </a:r>
            <a:r>
              <a:rPr lang="en-US" dirty="0" smtClean="0">
                <a:latin typeface="Palatino Linotype" panose="02040502050505030304" pitchFamily="18" charset="0"/>
              </a:rPr>
              <a:t>51.30 in June 2015</a:t>
            </a:r>
          </a:p>
          <a:p>
            <a:pPr marL="0" indent="0" algn="just">
              <a:lnSpc>
                <a:spcPct val="100000"/>
              </a:lnSpc>
              <a:spcBef>
                <a:spcPts val="0"/>
              </a:spcBef>
              <a:buNone/>
            </a:pPr>
            <a:r>
              <a:rPr lang="en-US" dirty="0">
                <a:latin typeface="Palatino Linotype" panose="02040502050505030304" pitchFamily="18" charset="0"/>
              </a:rPr>
              <a:t>		</a:t>
            </a:r>
            <a:endParaRPr lang="en-US" dirty="0" smtClean="0">
              <a:latin typeface="Palatino Linotype" panose="02040502050505030304" pitchFamily="18" charset="0"/>
            </a:endParaRPr>
          </a:p>
          <a:p>
            <a:pPr marL="536575" indent="-536575" algn="just">
              <a:lnSpc>
                <a:spcPct val="100000"/>
              </a:lnSpc>
              <a:spcBef>
                <a:spcPts val="0"/>
              </a:spcBef>
              <a:buFont typeface="Wingdings" panose="05000000000000000000" pitchFamily="2" charset="2"/>
              <a:buChar char="Ø"/>
            </a:pPr>
            <a:r>
              <a:rPr lang="en-IN" dirty="0">
                <a:latin typeface="Palatino Linotype" panose="02040502050505030304" pitchFamily="18" charset="0"/>
              </a:rPr>
              <a:t>Industrial Production </a:t>
            </a:r>
            <a:r>
              <a:rPr lang="en-IN" dirty="0" smtClean="0">
                <a:latin typeface="Palatino Linotype" panose="02040502050505030304" pitchFamily="18" charset="0"/>
              </a:rPr>
              <a:t>at 4.10 % in </a:t>
            </a:r>
            <a:r>
              <a:rPr lang="en-IN" dirty="0">
                <a:latin typeface="Palatino Linotype" panose="02040502050505030304" pitchFamily="18" charset="0"/>
              </a:rPr>
              <a:t>April </a:t>
            </a:r>
            <a:r>
              <a:rPr lang="en-IN" dirty="0" smtClean="0">
                <a:latin typeface="Palatino Linotype" panose="02040502050505030304" pitchFamily="18" charset="0"/>
              </a:rPr>
              <a:t>2015</a:t>
            </a:r>
            <a:endParaRPr lang="en-IN" u="sng" dirty="0" smtClean="0">
              <a:latin typeface="Palatino Linotype" panose="02040502050505030304" pitchFamily="18" charset="0"/>
            </a:endParaRPr>
          </a:p>
          <a:p>
            <a:pPr marL="0" indent="0" algn="just">
              <a:lnSpc>
                <a:spcPct val="100000"/>
              </a:lnSpc>
              <a:spcBef>
                <a:spcPts val="0"/>
              </a:spcBef>
              <a:buNone/>
            </a:pPr>
            <a:r>
              <a:rPr lang="en-US" dirty="0">
                <a:latin typeface="Palatino Linotype" panose="02040502050505030304" pitchFamily="18" charset="0"/>
              </a:rPr>
              <a:t>	</a:t>
            </a:r>
            <a:endParaRPr lang="en-US" sz="1800" u="sng" dirty="0">
              <a:latin typeface="Palatino Linotype" panose="02040502050505030304" pitchFamily="18" charset="0"/>
            </a:endParaRPr>
          </a:p>
          <a:p>
            <a:pPr marL="536575" indent="-536575" algn="just">
              <a:lnSpc>
                <a:spcPct val="100000"/>
              </a:lnSpc>
              <a:spcBef>
                <a:spcPts val="0"/>
              </a:spcBef>
              <a:buFont typeface="Wingdings" panose="05000000000000000000" pitchFamily="2" charset="2"/>
              <a:buChar char="Ø"/>
            </a:pPr>
            <a:r>
              <a:rPr lang="en-US" dirty="0" smtClean="0">
                <a:latin typeface="Palatino Linotype" panose="02040502050505030304" pitchFamily="18" charset="0"/>
              </a:rPr>
              <a:t>Forex </a:t>
            </a:r>
            <a:r>
              <a:rPr lang="en-US" dirty="0">
                <a:latin typeface="Palatino Linotype" panose="02040502050505030304" pitchFamily="18" charset="0"/>
              </a:rPr>
              <a:t>reserves at $355 billion as FIIs pour dollars in markets </a:t>
            </a:r>
            <a:endParaRPr lang="en-US" dirty="0" smtClean="0">
              <a:latin typeface="Palatino Linotype" panose="02040502050505030304" pitchFamily="18" charset="0"/>
            </a:endParaRPr>
          </a:p>
          <a:p>
            <a:pPr marL="0" indent="0" algn="just">
              <a:lnSpc>
                <a:spcPct val="100000"/>
              </a:lnSpc>
              <a:spcBef>
                <a:spcPts val="0"/>
              </a:spcBef>
              <a:buNone/>
            </a:pPr>
            <a:r>
              <a:rPr lang="en-US" dirty="0">
                <a:latin typeface="Palatino Linotype" panose="02040502050505030304" pitchFamily="18" charset="0"/>
              </a:rPr>
              <a:t>	</a:t>
            </a:r>
            <a:endParaRPr lang="en-US" dirty="0" smtClean="0">
              <a:latin typeface="Palatino Linotype" panose="02040502050505030304" pitchFamily="18" charset="0"/>
            </a:endParaRPr>
          </a:p>
          <a:p>
            <a:pPr marL="536575" indent="-536575" algn="just">
              <a:lnSpc>
                <a:spcPct val="100000"/>
              </a:lnSpc>
              <a:spcBef>
                <a:spcPts val="0"/>
              </a:spcBef>
              <a:buFont typeface="Wingdings" panose="05000000000000000000" pitchFamily="2" charset="2"/>
              <a:buChar char="Ø"/>
            </a:pPr>
            <a:r>
              <a:rPr lang="en-IN" dirty="0" smtClean="0">
                <a:latin typeface="Palatino Linotype" panose="02040502050505030304" pitchFamily="18" charset="0"/>
              </a:rPr>
              <a:t>Inflation </a:t>
            </a:r>
            <a:r>
              <a:rPr lang="en-IN" dirty="0">
                <a:latin typeface="Palatino Linotype" panose="02040502050505030304" pitchFamily="18" charset="0"/>
              </a:rPr>
              <a:t>rate </a:t>
            </a:r>
            <a:r>
              <a:rPr lang="en-IN" dirty="0" smtClean="0">
                <a:latin typeface="Palatino Linotype" panose="02040502050505030304" pitchFamily="18" charset="0"/>
              </a:rPr>
              <a:t>contained at </a:t>
            </a:r>
            <a:r>
              <a:rPr lang="en-IN" dirty="0">
                <a:latin typeface="Palatino Linotype" panose="02040502050505030304" pitchFamily="18" charset="0"/>
              </a:rPr>
              <a:t>5.01 percent </a:t>
            </a:r>
          </a:p>
          <a:p>
            <a:pPr marL="0" indent="0">
              <a:buNone/>
            </a:pPr>
            <a:r>
              <a:rPr lang="en-IN" sz="2400" dirty="0" smtClean="0"/>
              <a:t>	</a:t>
            </a:r>
            <a:endParaRPr lang="en-IN" sz="1800" u="sng" dirty="0">
              <a:latin typeface="Palatino Linotype" panose="02040502050505030304" pitchFamily="18" charset="0"/>
            </a:endParaRPr>
          </a:p>
        </p:txBody>
      </p:sp>
      <p:sp>
        <p:nvSpPr>
          <p:cNvPr id="5" name="TextBox 4"/>
          <p:cNvSpPr txBox="1"/>
          <p:nvPr/>
        </p:nvSpPr>
        <p:spPr>
          <a:xfrm>
            <a:off x="0" y="130628"/>
            <a:ext cx="12192000" cy="584775"/>
          </a:xfrm>
          <a:prstGeom prst="rect">
            <a:avLst/>
          </a:prstGeom>
          <a:solidFill>
            <a:schemeClr val="accent2"/>
          </a:solidFill>
        </p:spPr>
        <p:txBody>
          <a:bodyPr wrap="square" rtlCol="0">
            <a:spAutoFit/>
          </a:bodyPr>
          <a:lstStyle/>
          <a:p>
            <a:pPr algn="ctr"/>
            <a:r>
              <a:rPr lang="en-IN" sz="3200" b="1" dirty="0" smtClean="0">
                <a:solidFill>
                  <a:schemeClr val="bg1"/>
                </a:solidFill>
                <a:latin typeface="Palatino Linotype" panose="02040502050505030304" pitchFamily="18" charset="0"/>
              </a:rPr>
              <a:t>INDIAN ECONOMY – GROWTH INDICATORS</a:t>
            </a:r>
            <a:endParaRPr lang="en-IN" sz="3200" b="1"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3165483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1" y="2673350"/>
            <a:ext cx="8748713" cy="1511300"/>
            <a:chOff x="1524001" y="1989138"/>
            <a:chExt cx="8748713" cy="1511300"/>
          </a:xfrm>
        </p:grpSpPr>
        <p:grpSp>
          <p:nvGrpSpPr>
            <p:cNvPr id="8194" name="Group 3"/>
            <p:cNvGrpSpPr>
              <a:grpSpLocks/>
            </p:cNvGrpSpPr>
            <p:nvPr/>
          </p:nvGrpSpPr>
          <p:grpSpPr bwMode="auto">
            <a:xfrm>
              <a:off x="1524001" y="1989138"/>
              <a:ext cx="8748713" cy="1511300"/>
              <a:chOff x="0" y="1988840"/>
              <a:chExt cx="8748464" cy="1512168"/>
            </a:xfrm>
          </p:grpSpPr>
          <p:pic>
            <p:nvPicPr>
              <p:cNvPr id="819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88840"/>
                <a:ext cx="6228184"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424" y="1988840"/>
                <a:ext cx="36004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itle 1"/>
            <p:cNvSpPr txBox="1">
              <a:spLocks/>
            </p:cNvSpPr>
            <p:nvPr/>
          </p:nvSpPr>
          <p:spPr bwMode="auto">
            <a:xfrm>
              <a:off x="1847850" y="2105253"/>
              <a:ext cx="5759450" cy="1320119"/>
            </a:xfrm>
            <a:prstGeom prst="rect">
              <a:avLst/>
            </a:prstGeom>
            <a:noFill/>
            <a:ln w="9525">
              <a:noFill/>
              <a:miter lim="800000"/>
              <a:headEnd/>
              <a:tailEnd/>
            </a:ln>
            <a:effectLst/>
          </p:spPr>
          <p:txBody>
            <a:bodyPr anchor="ctr"/>
            <a:lstStyle/>
            <a:p>
              <a:pPr algn="ctr" eaLnBrk="1" hangingPunct="1">
                <a:defRPr/>
              </a:pPr>
              <a:r>
                <a:rPr lang="en-US" sz="4400" b="1" kern="0" dirty="0" smtClean="0">
                  <a:solidFill>
                    <a:schemeClr val="bg1"/>
                  </a:solidFill>
                  <a:latin typeface="Palatino Linotype" panose="02040502050505030304" pitchFamily="18" charset="0"/>
                  <a:ea typeface="+mj-ea"/>
                  <a:cs typeface="+mj-cs"/>
                </a:rPr>
                <a:t>INDIA’S INFRASTRUCTURE</a:t>
              </a:r>
              <a:endParaRPr lang="en-US" sz="6000" b="1" kern="0" dirty="0">
                <a:solidFill>
                  <a:schemeClr val="bg1"/>
                </a:solidFill>
                <a:latin typeface="Palatino Linotype" panose="02040502050505030304" pitchFamily="18" charset="0"/>
                <a:ea typeface="+mj-ea"/>
                <a:cs typeface="+mj-cs"/>
              </a:endParaRPr>
            </a:p>
          </p:txBody>
        </p:sp>
        <p:pic>
          <p:nvPicPr>
            <p:cNvPr id="819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51764" y="1989138"/>
              <a:ext cx="216058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45936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18047" y="1146629"/>
            <a:ext cx="11125609" cy="5544439"/>
          </a:xfrm>
        </p:spPr>
        <p:txBody>
          <a:bodyPr>
            <a:noAutofit/>
          </a:bodyPr>
          <a:lstStyle/>
          <a:p>
            <a:pPr marL="723900" indent="-723900" algn="just">
              <a:lnSpc>
                <a:spcPct val="100000"/>
              </a:lnSpc>
              <a:spcBef>
                <a:spcPts val="0"/>
              </a:spcBef>
              <a:buFont typeface="Wingdings" panose="05000000000000000000" pitchFamily="2" charset="2"/>
              <a:buChar char="Ø"/>
            </a:pPr>
            <a:r>
              <a:rPr lang="en-IN" dirty="0" smtClean="0">
                <a:latin typeface="Palatino Linotype" panose="02040502050505030304" pitchFamily="18" charset="0"/>
              </a:rPr>
              <a:t>Significant </a:t>
            </a:r>
            <a:r>
              <a:rPr lang="en-IN" dirty="0">
                <a:latin typeface="Palatino Linotype" panose="02040502050505030304" pitchFamily="18" charset="0"/>
              </a:rPr>
              <a:t>interest from international investors in the infrastructure space. </a:t>
            </a:r>
            <a:endParaRPr lang="en-IN" dirty="0" smtClean="0">
              <a:latin typeface="Palatino Linotype" panose="02040502050505030304" pitchFamily="18" charset="0"/>
            </a:endParaRPr>
          </a:p>
          <a:p>
            <a:pPr marL="723900" indent="-723900" algn="just">
              <a:lnSpc>
                <a:spcPct val="100000"/>
              </a:lnSpc>
              <a:spcBef>
                <a:spcPts val="0"/>
              </a:spcBef>
              <a:buFont typeface="Wingdings" panose="05000000000000000000" pitchFamily="2" charset="2"/>
              <a:buChar char="Ø"/>
            </a:pPr>
            <a:endParaRPr lang="en-IN" dirty="0" smtClean="0">
              <a:latin typeface="Palatino Linotype" panose="02040502050505030304" pitchFamily="18" charset="0"/>
            </a:endParaRPr>
          </a:p>
          <a:p>
            <a:pPr marL="723900" indent="-723900" algn="just">
              <a:lnSpc>
                <a:spcPct val="100000"/>
              </a:lnSpc>
              <a:spcBef>
                <a:spcPts val="0"/>
              </a:spcBef>
              <a:buFont typeface="Wingdings" panose="05000000000000000000" pitchFamily="2" charset="2"/>
              <a:buChar char="Ø"/>
            </a:pPr>
            <a:r>
              <a:rPr lang="en-IN" dirty="0" smtClean="0">
                <a:latin typeface="Palatino Linotype" panose="02040502050505030304" pitchFamily="18" charset="0"/>
              </a:rPr>
              <a:t>Government to </a:t>
            </a:r>
            <a:r>
              <a:rPr lang="en-IN" dirty="0">
                <a:latin typeface="Palatino Linotype" panose="02040502050505030304" pitchFamily="18" charset="0"/>
              </a:rPr>
              <a:t>invest US$ 137 billion in </a:t>
            </a:r>
            <a:r>
              <a:rPr lang="en-IN" dirty="0" smtClean="0">
                <a:latin typeface="Palatino Linotype" panose="02040502050505030304" pitchFamily="18" charset="0"/>
              </a:rPr>
              <a:t>rail network</a:t>
            </a:r>
          </a:p>
          <a:p>
            <a:pPr marL="723900" indent="-723900" algn="just">
              <a:lnSpc>
                <a:spcPct val="100000"/>
              </a:lnSpc>
              <a:spcBef>
                <a:spcPts val="0"/>
              </a:spcBef>
              <a:buFont typeface="Wingdings" panose="05000000000000000000" pitchFamily="2" charset="2"/>
              <a:buChar char="Ø"/>
            </a:pPr>
            <a:endParaRPr lang="en-IN" dirty="0" smtClean="0">
              <a:latin typeface="Palatino Linotype" panose="02040502050505030304" pitchFamily="18" charset="0"/>
            </a:endParaRPr>
          </a:p>
          <a:p>
            <a:pPr marL="723900" indent="-723900" algn="just">
              <a:lnSpc>
                <a:spcPct val="100000"/>
              </a:lnSpc>
              <a:spcBef>
                <a:spcPts val="0"/>
              </a:spcBef>
              <a:buFont typeface="Wingdings" panose="05000000000000000000" pitchFamily="2" charset="2"/>
              <a:buChar char="Ø"/>
            </a:pPr>
            <a:r>
              <a:rPr lang="en-IN" dirty="0" smtClean="0">
                <a:latin typeface="Palatino Linotype" panose="02040502050505030304" pitchFamily="18" charset="0"/>
              </a:rPr>
              <a:t>India to increase </a:t>
            </a:r>
            <a:r>
              <a:rPr lang="en-IN" dirty="0">
                <a:latin typeface="Palatino Linotype" panose="02040502050505030304" pitchFamily="18" charset="0"/>
              </a:rPr>
              <a:t>investment </a:t>
            </a:r>
            <a:r>
              <a:rPr lang="en-IN" dirty="0" smtClean="0">
                <a:latin typeface="Palatino Linotype" panose="02040502050505030304" pitchFamily="18" charset="0"/>
              </a:rPr>
              <a:t>to </a:t>
            </a:r>
            <a:r>
              <a:rPr lang="en-IN" dirty="0">
                <a:latin typeface="Palatino Linotype" panose="02040502050505030304" pitchFamily="18" charset="0"/>
              </a:rPr>
              <a:t>US$ 16.15 </a:t>
            </a:r>
            <a:r>
              <a:rPr lang="en-IN" dirty="0" smtClean="0">
                <a:latin typeface="Palatino Linotype" panose="02040502050505030304" pitchFamily="18" charset="0"/>
              </a:rPr>
              <a:t>billion.</a:t>
            </a:r>
          </a:p>
          <a:p>
            <a:pPr marL="723900" indent="-723900" algn="just">
              <a:lnSpc>
                <a:spcPct val="100000"/>
              </a:lnSpc>
              <a:spcBef>
                <a:spcPts val="0"/>
              </a:spcBef>
              <a:buFont typeface="Wingdings" panose="05000000000000000000" pitchFamily="2" charset="2"/>
              <a:buChar char="Ø"/>
            </a:pPr>
            <a:endParaRPr lang="en-IN" dirty="0">
              <a:latin typeface="Palatino Linotype" panose="02040502050505030304" pitchFamily="18" charset="0"/>
            </a:endParaRPr>
          </a:p>
          <a:p>
            <a:pPr marL="723900" indent="-723900" algn="just">
              <a:lnSpc>
                <a:spcPct val="100000"/>
              </a:lnSpc>
              <a:spcBef>
                <a:spcPts val="0"/>
              </a:spcBef>
              <a:buFont typeface="Wingdings" panose="05000000000000000000" pitchFamily="2" charset="2"/>
              <a:buChar char="Ø"/>
            </a:pPr>
            <a:r>
              <a:rPr lang="en-IN" dirty="0" smtClean="0">
                <a:latin typeface="Palatino Linotype" panose="02040502050505030304" pitchFamily="18" charset="0"/>
              </a:rPr>
              <a:t>Reserve </a:t>
            </a:r>
            <a:r>
              <a:rPr lang="en-IN" dirty="0">
                <a:latin typeface="Palatino Linotype" panose="02040502050505030304" pitchFamily="18" charset="0"/>
              </a:rPr>
              <a:t>Bank of India (RBI) has notified </a:t>
            </a:r>
            <a:r>
              <a:rPr lang="en-IN" dirty="0" smtClean="0">
                <a:latin typeface="Palatino Linotype" panose="02040502050505030304" pitchFamily="18" charset="0"/>
              </a:rPr>
              <a:t>100% FDI </a:t>
            </a:r>
            <a:r>
              <a:rPr lang="en-IN" dirty="0">
                <a:latin typeface="Palatino Linotype" panose="02040502050505030304" pitchFamily="18" charset="0"/>
              </a:rPr>
              <a:t>in the construction </a:t>
            </a:r>
            <a:r>
              <a:rPr lang="en-IN" dirty="0" smtClean="0">
                <a:latin typeface="Palatino Linotype" panose="02040502050505030304" pitchFamily="18" charset="0"/>
              </a:rPr>
              <a:t>sector</a:t>
            </a:r>
            <a:r>
              <a:rPr lang="en-IN" dirty="0">
                <a:latin typeface="Palatino Linotype" panose="02040502050505030304" pitchFamily="18" charset="0"/>
              </a:rPr>
              <a:t>. </a:t>
            </a:r>
          </a:p>
          <a:p>
            <a:pPr marL="363538" indent="-363538" algn="just">
              <a:lnSpc>
                <a:spcPct val="100000"/>
              </a:lnSpc>
              <a:spcBef>
                <a:spcPts val="0"/>
              </a:spcBef>
              <a:buFont typeface="Wingdings" panose="05000000000000000000" pitchFamily="2" charset="2"/>
              <a:buChar char="Ø"/>
            </a:pPr>
            <a:endParaRPr lang="en-IN" sz="2400" dirty="0" smtClean="0">
              <a:latin typeface="Palatino Linotype" panose="02040502050505030304" pitchFamily="18" charset="0"/>
            </a:endParaRPr>
          </a:p>
          <a:p>
            <a:pPr marL="363538" indent="-363538" algn="just">
              <a:lnSpc>
                <a:spcPct val="100000"/>
              </a:lnSpc>
              <a:spcBef>
                <a:spcPts val="0"/>
              </a:spcBef>
              <a:buFont typeface="Wingdings" panose="05000000000000000000" pitchFamily="2" charset="2"/>
              <a:buChar char="Ø"/>
            </a:pPr>
            <a:endParaRPr lang="en-IN" sz="2400" dirty="0" smtClean="0">
              <a:latin typeface="Palatino Linotype" panose="02040502050505030304" pitchFamily="18" charset="0"/>
            </a:endParaRPr>
          </a:p>
          <a:p>
            <a:pPr marL="363538" indent="-363538" algn="just">
              <a:lnSpc>
                <a:spcPct val="100000"/>
              </a:lnSpc>
              <a:spcBef>
                <a:spcPts val="0"/>
              </a:spcBef>
              <a:buFont typeface="Wingdings" panose="05000000000000000000" pitchFamily="2" charset="2"/>
              <a:buChar char="Ø"/>
            </a:pPr>
            <a:endParaRPr lang="en-IN" sz="2400" dirty="0" smtClean="0">
              <a:latin typeface="Palatino Linotype" panose="02040502050505030304" pitchFamily="18" charset="0"/>
            </a:endParaRPr>
          </a:p>
          <a:p>
            <a:pPr algn="just">
              <a:lnSpc>
                <a:spcPct val="100000"/>
              </a:lnSpc>
              <a:spcBef>
                <a:spcPts val="0"/>
              </a:spcBef>
              <a:buFont typeface="Wingdings" panose="05000000000000000000" pitchFamily="2" charset="2"/>
              <a:buChar char="Ø"/>
            </a:pPr>
            <a:endParaRPr lang="en-IN" sz="2400" dirty="0">
              <a:latin typeface="Palatino Linotype" panose="02040502050505030304" pitchFamily="18" charset="0"/>
            </a:endParaRPr>
          </a:p>
        </p:txBody>
      </p:sp>
      <p:sp>
        <p:nvSpPr>
          <p:cNvPr id="5" name="TextBox 4"/>
          <p:cNvSpPr txBox="1"/>
          <p:nvPr/>
        </p:nvSpPr>
        <p:spPr>
          <a:xfrm>
            <a:off x="0" y="333829"/>
            <a:ext cx="12192000" cy="584775"/>
          </a:xfrm>
          <a:prstGeom prst="rect">
            <a:avLst/>
          </a:prstGeom>
          <a:solidFill>
            <a:schemeClr val="accent2"/>
          </a:solidFill>
        </p:spPr>
        <p:txBody>
          <a:bodyPr wrap="square" rtlCol="0">
            <a:spAutoFit/>
          </a:bodyPr>
          <a:lstStyle/>
          <a:p>
            <a:pPr algn="ctr"/>
            <a:r>
              <a:rPr lang="en-IN" sz="3200" b="1" dirty="0" smtClean="0">
                <a:solidFill>
                  <a:schemeClr val="bg1"/>
                </a:solidFill>
                <a:latin typeface="Palatino Linotype" panose="02040502050505030304" pitchFamily="18" charset="0"/>
              </a:rPr>
              <a:t>INDIA’S INFRASTRUCTURE</a:t>
            </a:r>
            <a:endParaRPr lang="en-IN" sz="3200" b="1" dirty="0">
              <a:solidFill>
                <a:schemeClr val="bg1"/>
              </a:solidFill>
              <a:latin typeface="Palatino Linotype" panose="02040502050505030304" pitchFamily="18" charset="0"/>
            </a:endParaRPr>
          </a:p>
        </p:txBody>
      </p:sp>
      <p:sp>
        <p:nvSpPr>
          <p:cNvPr id="6" name="TextBox 5"/>
          <p:cNvSpPr txBox="1"/>
          <p:nvPr/>
        </p:nvSpPr>
        <p:spPr>
          <a:xfrm>
            <a:off x="10290627" y="6321736"/>
            <a:ext cx="1553029" cy="369332"/>
          </a:xfrm>
          <a:prstGeom prst="rect">
            <a:avLst/>
          </a:prstGeom>
          <a:noFill/>
        </p:spPr>
        <p:txBody>
          <a:bodyPr wrap="square" rtlCol="0">
            <a:spAutoFit/>
          </a:bodyPr>
          <a:lstStyle/>
          <a:p>
            <a:pPr algn="r"/>
            <a:r>
              <a:rPr lang="en-IN" i="1" dirty="0" smtClean="0">
                <a:latin typeface="Palatino Linotype" panose="02040502050505030304" pitchFamily="18" charset="0"/>
              </a:rPr>
              <a:t>Source : IBEF</a:t>
            </a:r>
            <a:endParaRPr lang="en-IN" i="1" dirty="0">
              <a:latin typeface="Palatino Linotype" panose="02040502050505030304" pitchFamily="18" charset="0"/>
            </a:endParaRPr>
          </a:p>
        </p:txBody>
      </p:sp>
    </p:spTree>
    <p:extLst>
      <p:ext uri="{BB962C8B-B14F-4D97-AF65-F5344CB8AC3E}">
        <p14:creationId xmlns:p14="http://schemas.microsoft.com/office/powerpoint/2010/main" val="4280698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943" y="1485900"/>
            <a:ext cx="11495314" cy="4972940"/>
          </a:xfrm>
        </p:spPr>
        <p:txBody>
          <a:bodyPr>
            <a:noAutofit/>
          </a:bodyPr>
          <a:lstStyle/>
          <a:p>
            <a:pPr marL="723900" indent="-723900" algn="just">
              <a:lnSpc>
                <a:spcPct val="100000"/>
              </a:lnSpc>
              <a:spcBef>
                <a:spcPts val="0"/>
              </a:spcBef>
              <a:buFont typeface="Wingdings" panose="05000000000000000000" pitchFamily="2" charset="2"/>
              <a:buChar char="Ø"/>
            </a:pPr>
            <a:r>
              <a:rPr lang="en-IN" dirty="0">
                <a:latin typeface="Palatino Linotype" panose="02040502050505030304" pitchFamily="18" charset="0"/>
              </a:rPr>
              <a:t>India's Infrastructure Output Posts Fastest Growth in 6 </a:t>
            </a:r>
            <a:r>
              <a:rPr lang="en-IN" dirty="0" smtClean="0">
                <a:latin typeface="Palatino Linotype" panose="02040502050505030304" pitchFamily="18" charset="0"/>
              </a:rPr>
              <a:t>Months</a:t>
            </a:r>
          </a:p>
          <a:p>
            <a:pPr marL="723900" indent="-723900" algn="just">
              <a:lnSpc>
                <a:spcPct val="100000"/>
              </a:lnSpc>
              <a:spcBef>
                <a:spcPts val="0"/>
              </a:spcBef>
              <a:buNone/>
            </a:pPr>
            <a:endParaRPr lang="en-US" altLang="en-US" dirty="0" smtClean="0">
              <a:latin typeface="Palatino Linotype" panose="02040502050505030304" pitchFamily="18" charset="0"/>
            </a:endParaRPr>
          </a:p>
          <a:p>
            <a:pPr marL="723900" indent="-723900" algn="just">
              <a:lnSpc>
                <a:spcPct val="100000"/>
              </a:lnSpc>
              <a:spcBef>
                <a:spcPts val="0"/>
              </a:spcBef>
              <a:buFont typeface="Wingdings" panose="05000000000000000000" pitchFamily="2" charset="2"/>
              <a:buChar char="Ø"/>
            </a:pPr>
            <a:r>
              <a:rPr lang="en-IN" dirty="0">
                <a:latin typeface="Palatino Linotype" panose="02040502050505030304" pitchFamily="18" charset="0"/>
              </a:rPr>
              <a:t>NHIDCL to award </a:t>
            </a:r>
            <a:r>
              <a:rPr lang="en-IN" dirty="0" err="1">
                <a:latin typeface="Palatino Linotype" panose="02040502050505030304" pitchFamily="18" charset="0"/>
              </a:rPr>
              <a:t>Rs</a:t>
            </a:r>
            <a:r>
              <a:rPr lang="en-IN" dirty="0">
                <a:latin typeface="Palatino Linotype" panose="02040502050505030304" pitchFamily="18" charset="0"/>
              </a:rPr>
              <a:t> </a:t>
            </a:r>
            <a:r>
              <a:rPr lang="en-IN" dirty="0" smtClean="0">
                <a:latin typeface="Palatino Linotype" panose="02040502050505030304" pitchFamily="18" charset="0"/>
              </a:rPr>
              <a:t>1.3 trillion </a:t>
            </a:r>
            <a:r>
              <a:rPr lang="en-IN" dirty="0">
                <a:latin typeface="Palatino Linotype" panose="02040502050505030304" pitchFamily="18" charset="0"/>
              </a:rPr>
              <a:t>highway projects in tough terrain</a:t>
            </a:r>
          </a:p>
          <a:p>
            <a:pPr marL="723900" indent="-723900" algn="just">
              <a:lnSpc>
                <a:spcPct val="100000"/>
              </a:lnSpc>
              <a:spcBef>
                <a:spcPts val="0"/>
              </a:spcBef>
              <a:buNone/>
            </a:pPr>
            <a:r>
              <a:rPr lang="en-US" altLang="en-US" dirty="0" smtClean="0">
                <a:latin typeface="Palatino Linotype" panose="02040502050505030304" pitchFamily="18" charset="0"/>
              </a:rPr>
              <a:t>	</a:t>
            </a:r>
          </a:p>
          <a:p>
            <a:pPr marL="723900" indent="-723900" algn="just">
              <a:lnSpc>
                <a:spcPct val="100000"/>
              </a:lnSpc>
              <a:spcBef>
                <a:spcPts val="0"/>
              </a:spcBef>
              <a:buFont typeface="Wingdings" panose="05000000000000000000" pitchFamily="2" charset="2"/>
              <a:buChar char="Ø"/>
            </a:pPr>
            <a:r>
              <a:rPr lang="en-IN" dirty="0">
                <a:latin typeface="Palatino Linotype" panose="02040502050505030304" pitchFamily="18" charset="0"/>
              </a:rPr>
              <a:t>Sharp pickup in road construction leads to 93% surge in bitumen imports in 2014-15</a:t>
            </a:r>
          </a:p>
          <a:p>
            <a:pPr marL="723900" indent="-723900" algn="just">
              <a:lnSpc>
                <a:spcPct val="100000"/>
              </a:lnSpc>
              <a:spcBef>
                <a:spcPts val="0"/>
              </a:spcBef>
              <a:buNone/>
            </a:pPr>
            <a:r>
              <a:rPr lang="en-US" altLang="en-US" dirty="0" smtClean="0">
                <a:latin typeface="Palatino Linotype" panose="02040502050505030304" pitchFamily="18" charset="0"/>
              </a:rPr>
              <a:t>	</a:t>
            </a:r>
          </a:p>
          <a:p>
            <a:pPr marL="723900" indent="-723900" algn="just">
              <a:lnSpc>
                <a:spcPct val="100000"/>
              </a:lnSpc>
              <a:spcBef>
                <a:spcPts val="0"/>
              </a:spcBef>
              <a:buFont typeface="Wingdings" panose="05000000000000000000" pitchFamily="2" charset="2"/>
              <a:buChar char="Ø"/>
            </a:pPr>
            <a:r>
              <a:rPr lang="en-IN" dirty="0" smtClean="0">
                <a:latin typeface="Palatino Linotype" panose="02040502050505030304" pitchFamily="18" charset="0"/>
              </a:rPr>
              <a:t>Indirect </a:t>
            </a:r>
            <a:r>
              <a:rPr lang="en-IN" dirty="0">
                <a:latin typeface="Palatino Linotype" panose="02040502050505030304" pitchFamily="18" charset="0"/>
              </a:rPr>
              <a:t>tax revenue, which grew </a:t>
            </a:r>
            <a:r>
              <a:rPr lang="en-IN" dirty="0" smtClean="0">
                <a:latin typeface="Palatino Linotype" panose="02040502050505030304" pitchFamily="18" charset="0"/>
              </a:rPr>
              <a:t>to 39.2</a:t>
            </a:r>
            <a:r>
              <a:rPr lang="en-IN" dirty="0">
                <a:latin typeface="Palatino Linotype" panose="02040502050505030304" pitchFamily="18" charset="0"/>
              </a:rPr>
              <a:t>% in </a:t>
            </a:r>
            <a:r>
              <a:rPr lang="en-IN" dirty="0" smtClean="0">
                <a:latin typeface="Palatino Linotype" panose="02040502050505030304" pitchFamily="18" charset="0"/>
              </a:rPr>
              <a:t>April-May helps to front load expenditure</a:t>
            </a:r>
            <a:endParaRPr lang="en-IN" dirty="0">
              <a:latin typeface="Palatino Linotype" panose="02040502050505030304" pitchFamily="18" charset="0"/>
            </a:endParaRPr>
          </a:p>
          <a:p>
            <a:pPr marL="0" indent="0" algn="just">
              <a:lnSpc>
                <a:spcPct val="100000"/>
              </a:lnSpc>
              <a:spcBef>
                <a:spcPts val="0"/>
              </a:spcBef>
              <a:buNone/>
            </a:pPr>
            <a:r>
              <a:rPr lang="en-IN" dirty="0" smtClean="0">
                <a:latin typeface="Palatino Linotype" panose="02040502050505030304" pitchFamily="18" charset="0"/>
              </a:rPr>
              <a:t>	</a:t>
            </a:r>
            <a:endParaRPr lang="en-IN" dirty="0">
              <a:latin typeface="Palatino Linotype" panose="02040502050505030304" pitchFamily="18" charset="0"/>
            </a:endParaRPr>
          </a:p>
        </p:txBody>
      </p:sp>
      <p:sp>
        <p:nvSpPr>
          <p:cNvPr id="9" name="TextBox 8"/>
          <p:cNvSpPr txBox="1"/>
          <p:nvPr/>
        </p:nvSpPr>
        <p:spPr>
          <a:xfrm>
            <a:off x="0" y="101601"/>
            <a:ext cx="12192000" cy="584775"/>
          </a:xfrm>
          <a:prstGeom prst="rect">
            <a:avLst/>
          </a:prstGeom>
          <a:solidFill>
            <a:schemeClr val="accent2"/>
          </a:solidFill>
        </p:spPr>
        <p:txBody>
          <a:bodyPr wrap="square" rtlCol="0">
            <a:spAutoFit/>
          </a:bodyPr>
          <a:lstStyle/>
          <a:p>
            <a:pPr algn="ctr"/>
            <a:r>
              <a:rPr lang="en-IN" sz="3200" b="1" dirty="0" smtClean="0">
                <a:solidFill>
                  <a:schemeClr val="bg1"/>
                </a:solidFill>
                <a:latin typeface="Palatino Linotype" panose="02040502050505030304" pitchFamily="18" charset="0"/>
              </a:rPr>
              <a:t>INDIA’S INFRASTRUCTURE</a:t>
            </a:r>
            <a:endParaRPr lang="en-IN" sz="3200" b="1"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3911531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1" y="1392702"/>
            <a:ext cx="11379200" cy="5298366"/>
          </a:xfrm>
        </p:spPr>
        <p:txBody>
          <a:bodyPr>
            <a:noAutofit/>
          </a:bodyPr>
          <a:lstStyle/>
          <a:p>
            <a:pPr marL="363538" indent="-363538" algn="just">
              <a:lnSpc>
                <a:spcPct val="100000"/>
              </a:lnSpc>
              <a:spcBef>
                <a:spcPts val="0"/>
              </a:spcBef>
              <a:buFont typeface="Wingdings" panose="05000000000000000000" pitchFamily="2" charset="2"/>
              <a:buChar char="Ø"/>
            </a:pPr>
            <a:r>
              <a:rPr lang="en-IN" dirty="0">
                <a:latin typeface="Palatino Linotype" panose="02040502050505030304" pitchFamily="18" charset="0"/>
              </a:rPr>
              <a:t>In 2014-15, </a:t>
            </a:r>
            <a:r>
              <a:rPr lang="en-IN" dirty="0" smtClean="0">
                <a:latin typeface="Palatino Linotype" panose="02040502050505030304" pitchFamily="18" charset="0"/>
              </a:rPr>
              <a:t>2400 KM of Highway Construction has been awarded through the EPC (</a:t>
            </a:r>
            <a:r>
              <a:rPr lang="en-IN" b="1" u="sng" dirty="0" smtClean="0">
                <a:latin typeface="Palatino Linotype" panose="02040502050505030304" pitchFamily="18" charset="0"/>
              </a:rPr>
              <a:t>E</a:t>
            </a:r>
            <a:r>
              <a:rPr lang="en-IN" dirty="0" smtClean="0">
                <a:latin typeface="Palatino Linotype" panose="02040502050505030304" pitchFamily="18" charset="0"/>
              </a:rPr>
              <a:t>ngineering, </a:t>
            </a:r>
            <a:r>
              <a:rPr lang="en-IN" b="1" u="sng" dirty="0" smtClean="0">
                <a:latin typeface="Palatino Linotype" panose="02040502050505030304" pitchFamily="18" charset="0"/>
              </a:rPr>
              <a:t>P</a:t>
            </a:r>
            <a:r>
              <a:rPr lang="en-IN" dirty="0" smtClean="0">
                <a:latin typeface="Palatino Linotype" panose="02040502050505030304" pitchFamily="18" charset="0"/>
              </a:rPr>
              <a:t>rocurement and </a:t>
            </a:r>
            <a:r>
              <a:rPr lang="en-IN" b="1" u="sng" dirty="0" smtClean="0">
                <a:latin typeface="Palatino Linotype" panose="02040502050505030304" pitchFamily="18" charset="0"/>
              </a:rPr>
              <a:t>C</a:t>
            </a:r>
            <a:r>
              <a:rPr lang="en-IN" dirty="0" smtClean="0">
                <a:latin typeface="Palatino Linotype" panose="02040502050505030304" pitchFamily="18" charset="0"/>
              </a:rPr>
              <a:t>onstruction) route.</a:t>
            </a:r>
          </a:p>
          <a:p>
            <a:pPr marL="0" indent="0" algn="just">
              <a:lnSpc>
                <a:spcPct val="100000"/>
              </a:lnSpc>
              <a:spcBef>
                <a:spcPts val="0"/>
              </a:spcBef>
              <a:buNone/>
            </a:pPr>
            <a:r>
              <a:rPr lang="en-IN" b="1" dirty="0" smtClean="0">
                <a:latin typeface="Palatino Linotype" panose="02040502050505030304" pitchFamily="18" charset="0"/>
              </a:rPr>
              <a:t>	</a:t>
            </a:r>
            <a:endParaRPr lang="en-US" sz="1600" b="1" u="sng" dirty="0" smtClean="0">
              <a:latin typeface="Palatino Linotype" panose="02040502050505030304" pitchFamily="18" charset="0"/>
            </a:endParaRPr>
          </a:p>
          <a:p>
            <a:pPr marL="363538" indent="-363538" algn="just">
              <a:lnSpc>
                <a:spcPct val="100000"/>
              </a:lnSpc>
              <a:spcBef>
                <a:spcPts val="0"/>
              </a:spcBef>
              <a:buFont typeface="Wingdings" panose="05000000000000000000" pitchFamily="2" charset="2"/>
              <a:buChar char="Ø"/>
            </a:pPr>
            <a:r>
              <a:rPr lang="en-US" dirty="0" smtClean="0">
                <a:latin typeface="Palatino Linotype" panose="02040502050505030304" pitchFamily="18" charset="0"/>
              </a:rPr>
              <a:t>Enhanced investment </a:t>
            </a:r>
            <a:r>
              <a:rPr lang="en-US" dirty="0">
                <a:latin typeface="Palatino Linotype" panose="02040502050505030304" pitchFamily="18" charset="0"/>
              </a:rPr>
              <a:t>in infrastructure by </a:t>
            </a:r>
            <a:r>
              <a:rPr lang="en-US" dirty="0" smtClean="0">
                <a:latin typeface="Palatino Linotype" panose="02040502050505030304" pitchFamily="18" charset="0"/>
              </a:rPr>
              <a:t>US$ 11.3 billion </a:t>
            </a:r>
            <a:r>
              <a:rPr lang="en-US" dirty="0">
                <a:latin typeface="Palatino Linotype" panose="02040502050505030304" pitchFamily="18" charset="0"/>
              </a:rPr>
              <a:t>in </a:t>
            </a:r>
            <a:r>
              <a:rPr lang="en-US" dirty="0" smtClean="0">
                <a:latin typeface="Palatino Linotype" panose="02040502050505030304" pitchFamily="18" charset="0"/>
              </a:rPr>
              <a:t>this  </a:t>
            </a:r>
            <a:r>
              <a:rPr lang="en-US" dirty="0">
                <a:latin typeface="Palatino Linotype" panose="02040502050505030304" pitchFamily="18" charset="0"/>
              </a:rPr>
              <a:t>fiscal </a:t>
            </a:r>
            <a:r>
              <a:rPr lang="en-US" dirty="0" smtClean="0">
                <a:latin typeface="Palatino Linotype" panose="02040502050505030304" pitchFamily="18" charset="0"/>
              </a:rPr>
              <a:t>year</a:t>
            </a:r>
          </a:p>
          <a:p>
            <a:pPr marL="0" indent="0" algn="just">
              <a:lnSpc>
                <a:spcPct val="100000"/>
              </a:lnSpc>
              <a:spcBef>
                <a:spcPts val="0"/>
              </a:spcBef>
              <a:buNone/>
            </a:pPr>
            <a:r>
              <a:rPr lang="en-US" dirty="0">
                <a:latin typeface="Palatino Linotype" panose="02040502050505030304" pitchFamily="18" charset="0"/>
              </a:rPr>
              <a:t>	</a:t>
            </a:r>
            <a:endParaRPr lang="en-US" dirty="0" smtClean="0">
              <a:latin typeface="Palatino Linotype" panose="02040502050505030304" pitchFamily="18" charset="0"/>
            </a:endParaRPr>
          </a:p>
          <a:p>
            <a:pPr marL="363538" indent="-363538" algn="just">
              <a:lnSpc>
                <a:spcPct val="100000"/>
              </a:lnSpc>
              <a:spcBef>
                <a:spcPts val="0"/>
              </a:spcBef>
              <a:buFont typeface="Wingdings" panose="05000000000000000000" pitchFamily="2" charset="2"/>
              <a:buChar char="Ø"/>
            </a:pPr>
            <a:r>
              <a:rPr lang="en-US" dirty="0" smtClean="0">
                <a:latin typeface="Palatino Linotype" panose="02040502050505030304" pitchFamily="18" charset="0"/>
              </a:rPr>
              <a:t>2 % growth in </a:t>
            </a:r>
            <a:r>
              <a:rPr lang="en-US" dirty="0">
                <a:latin typeface="Palatino Linotype" panose="02040502050505030304" pitchFamily="18" charset="0"/>
              </a:rPr>
              <a:t>GDP through infrastructure </a:t>
            </a:r>
            <a:r>
              <a:rPr lang="en-US" dirty="0" smtClean="0">
                <a:latin typeface="Palatino Linotype" panose="02040502050505030304" pitchFamily="18" charset="0"/>
              </a:rPr>
              <a:t>sector – Target </a:t>
            </a:r>
          </a:p>
          <a:p>
            <a:pPr marL="0" indent="0" algn="just">
              <a:lnSpc>
                <a:spcPct val="100000"/>
              </a:lnSpc>
              <a:spcBef>
                <a:spcPts val="0"/>
              </a:spcBef>
              <a:buNone/>
            </a:pPr>
            <a:endParaRPr lang="en-US" dirty="0" smtClean="0">
              <a:latin typeface="Palatino Linotype" panose="02040502050505030304" pitchFamily="18" charset="0"/>
            </a:endParaRPr>
          </a:p>
          <a:p>
            <a:pPr marL="363538" indent="-363538" algn="just">
              <a:lnSpc>
                <a:spcPct val="100000"/>
              </a:lnSpc>
              <a:spcBef>
                <a:spcPts val="0"/>
              </a:spcBef>
              <a:buFont typeface="Wingdings" panose="05000000000000000000" pitchFamily="2" charset="2"/>
              <a:buChar char="Ø"/>
            </a:pPr>
            <a:r>
              <a:rPr lang="en-US" dirty="0" smtClean="0">
                <a:latin typeface="Palatino Linotype" panose="02040502050505030304" pitchFamily="18" charset="0"/>
              </a:rPr>
              <a:t>30 </a:t>
            </a:r>
            <a:r>
              <a:rPr lang="en-US" dirty="0">
                <a:latin typeface="Palatino Linotype" panose="02040502050505030304" pitchFamily="18" charset="0"/>
              </a:rPr>
              <a:t>km of roads a day as against </a:t>
            </a:r>
            <a:r>
              <a:rPr lang="en-US" dirty="0" smtClean="0">
                <a:latin typeface="Palatino Linotype" panose="02040502050505030304" pitchFamily="18" charset="0"/>
              </a:rPr>
              <a:t>present 12 </a:t>
            </a:r>
            <a:r>
              <a:rPr lang="en-US" dirty="0">
                <a:latin typeface="Palatino Linotype" panose="02040502050505030304" pitchFamily="18" charset="0"/>
              </a:rPr>
              <a:t>km a day.</a:t>
            </a:r>
          </a:p>
          <a:p>
            <a:pPr marL="0" indent="0" algn="just">
              <a:lnSpc>
                <a:spcPct val="100000"/>
              </a:lnSpc>
              <a:spcBef>
                <a:spcPts val="0"/>
              </a:spcBef>
              <a:buNone/>
            </a:pPr>
            <a:r>
              <a:rPr lang="en-US" sz="2400" dirty="0">
                <a:latin typeface="Palatino Linotype" panose="02040502050505030304" pitchFamily="18" charset="0"/>
              </a:rPr>
              <a:t>	</a:t>
            </a:r>
            <a:endParaRPr lang="en-US" sz="2400" dirty="0" smtClean="0">
              <a:latin typeface="Palatino Linotype" panose="02040502050505030304" pitchFamily="18" charset="0"/>
            </a:endParaRPr>
          </a:p>
          <a:p>
            <a:pPr marL="363538" lvl="0" indent="-363538" algn="just">
              <a:lnSpc>
                <a:spcPct val="100000"/>
              </a:lnSpc>
              <a:spcBef>
                <a:spcPts val="0"/>
              </a:spcBef>
              <a:buFont typeface="Wingdings" panose="05000000000000000000" pitchFamily="2" charset="2"/>
              <a:buChar char="Ø"/>
            </a:pPr>
            <a:endParaRPr lang="en-US" sz="2400" dirty="0" smtClean="0">
              <a:latin typeface="Palatino Linotype" panose="02040502050505030304" pitchFamily="18" charset="0"/>
            </a:endParaRPr>
          </a:p>
          <a:p>
            <a:pPr marL="363538" lvl="0" indent="-363538" algn="just">
              <a:lnSpc>
                <a:spcPct val="100000"/>
              </a:lnSpc>
              <a:spcBef>
                <a:spcPts val="0"/>
              </a:spcBef>
              <a:buFont typeface="Wingdings" panose="05000000000000000000" pitchFamily="2" charset="2"/>
              <a:buChar char="Ø"/>
            </a:pPr>
            <a:endParaRPr lang="en-US" sz="2400" dirty="0">
              <a:latin typeface="Palatino Linotype" panose="02040502050505030304" pitchFamily="18" charset="0"/>
            </a:endParaRPr>
          </a:p>
        </p:txBody>
      </p:sp>
      <p:sp>
        <p:nvSpPr>
          <p:cNvPr id="9" name="TextBox 8"/>
          <p:cNvSpPr txBox="1"/>
          <p:nvPr/>
        </p:nvSpPr>
        <p:spPr>
          <a:xfrm>
            <a:off x="0" y="333829"/>
            <a:ext cx="12192000" cy="584775"/>
          </a:xfrm>
          <a:prstGeom prst="rect">
            <a:avLst/>
          </a:prstGeom>
          <a:solidFill>
            <a:schemeClr val="accent2"/>
          </a:solidFill>
        </p:spPr>
        <p:txBody>
          <a:bodyPr wrap="square" rtlCol="0">
            <a:spAutoFit/>
          </a:bodyPr>
          <a:lstStyle/>
          <a:p>
            <a:pPr algn="ctr"/>
            <a:r>
              <a:rPr lang="en-IN" sz="3200" b="1" dirty="0" smtClean="0">
                <a:solidFill>
                  <a:schemeClr val="bg1"/>
                </a:solidFill>
                <a:latin typeface="Palatino Linotype" panose="02040502050505030304" pitchFamily="18" charset="0"/>
              </a:rPr>
              <a:t>INDIA’S INFRASTRUCTURE</a:t>
            </a:r>
            <a:endParaRPr lang="en-IN" sz="3200" b="1"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3778812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dia Infrastructure Output"/>
          <p:cNvPicPr>
            <a:picLocks noChangeAspect="1" noChangeArrowheads="1"/>
          </p:cNvPicPr>
          <p:nvPr/>
        </p:nvPicPr>
        <p:blipFill rotWithShape="1">
          <a:blip r:embed="rId2">
            <a:extLst>
              <a:ext uri="{28A0092B-C50C-407E-A947-70E740481C1C}">
                <a14:useLocalDpi xmlns:a14="http://schemas.microsoft.com/office/drawing/2010/main" val="0"/>
              </a:ext>
            </a:extLst>
          </a:blip>
          <a:srcRect t="8048"/>
          <a:stretch/>
        </p:blipFill>
        <p:spPr bwMode="auto">
          <a:xfrm>
            <a:off x="923970" y="2123289"/>
            <a:ext cx="10117693" cy="4248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333829"/>
            <a:ext cx="12192000" cy="584775"/>
          </a:xfrm>
          <a:prstGeom prst="rect">
            <a:avLst/>
          </a:prstGeom>
          <a:solidFill>
            <a:schemeClr val="accent2"/>
          </a:solidFill>
        </p:spPr>
        <p:txBody>
          <a:bodyPr wrap="square" rtlCol="0">
            <a:spAutoFit/>
          </a:bodyPr>
          <a:lstStyle/>
          <a:p>
            <a:pPr algn="ctr"/>
            <a:r>
              <a:rPr lang="en-IN" sz="3200" b="1" dirty="0" smtClean="0">
                <a:solidFill>
                  <a:schemeClr val="bg1"/>
                </a:solidFill>
                <a:latin typeface="Palatino Linotype" panose="02040502050505030304" pitchFamily="18" charset="0"/>
              </a:rPr>
              <a:t>INDIA’S INFRASTRUCTURE</a:t>
            </a:r>
            <a:endParaRPr lang="en-IN" sz="3200" b="1" dirty="0">
              <a:solidFill>
                <a:schemeClr val="bg1"/>
              </a:solidFill>
              <a:latin typeface="Palatino Linotype" panose="02040502050505030304" pitchFamily="18" charset="0"/>
            </a:endParaRPr>
          </a:p>
        </p:txBody>
      </p:sp>
      <p:sp>
        <p:nvSpPr>
          <p:cNvPr id="4" name="Rectangle 3"/>
          <p:cNvSpPr/>
          <p:nvPr/>
        </p:nvSpPr>
        <p:spPr>
          <a:xfrm>
            <a:off x="522518" y="1137269"/>
            <a:ext cx="11219542" cy="1569660"/>
          </a:xfrm>
          <a:prstGeom prst="rect">
            <a:avLst/>
          </a:prstGeom>
        </p:spPr>
        <p:txBody>
          <a:bodyPr vert="horz" lIns="91440" tIns="45720" rIns="91440" bIns="45720" rtlCol="0">
            <a:noAutofit/>
          </a:bodyPr>
          <a:lstStyle/>
          <a:p>
            <a:pPr algn="just"/>
            <a:r>
              <a:rPr lang="en-IN" sz="2400" dirty="0">
                <a:latin typeface="Palatino Linotype" panose="02040502050505030304" pitchFamily="18" charset="0"/>
              </a:rPr>
              <a:t>Construction output in India increased 4.40 percent in May of 2015 over the same month in the previous year. </a:t>
            </a:r>
          </a:p>
        </p:txBody>
      </p:sp>
    </p:spTree>
    <p:extLst>
      <p:ext uri="{BB962C8B-B14F-4D97-AF65-F5344CB8AC3E}">
        <p14:creationId xmlns:p14="http://schemas.microsoft.com/office/powerpoint/2010/main" val="547940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Override>
</file>

<file path=ppt/theme/themeOverride2.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Override>
</file>

<file path=ppt/theme/themeOverride3.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389</TotalTime>
  <Words>1613</Words>
  <Application>Microsoft Office PowerPoint</Application>
  <PresentationFormat>Widescreen</PresentationFormat>
  <Paragraphs>281</Paragraphs>
  <Slides>24</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Cambria</vt:lpstr>
      <vt:lpstr>Palatino Linotype</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CONTRIBUTES TO INDIA’S INFRASTRUCTURE DEVELOPMENT </vt:lpstr>
      <vt:lpstr>PowerPoint Presentation</vt:lpstr>
      <vt:lpstr>PowerPoint Presentation</vt:lpstr>
      <vt:lpstr>PowerPoint Presentation</vt:lpstr>
      <vt:lpstr>PowerPoint Presentation</vt:lpstr>
      <vt:lpstr>Growth in Exhibitors</vt:lpstr>
      <vt:lpstr>Growth in Visitors</vt:lpstr>
      <vt:lpstr>Growth in Gross Space</vt:lpstr>
      <vt:lpstr>Growth in International Exhibitors </vt:lpstr>
      <vt:lpstr>PowerPoint Presentation</vt:lpstr>
      <vt:lpstr>PowerPoint Presentation</vt:lpstr>
      <vt:lpstr>OUR REQUEST</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kunal Joshi</dc:creator>
  <cp:lastModifiedBy>j.i.maheshkumar</cp:lastModifiedBy>
  <cp:revision>64</cp:revision>
  <dcterms:created xsi:type="dcterms:W3CDTF">2015-07-06T06:17:16Z</dcterms:created>
  <dcterms:modified xsi:type="dcterms:W3CDTF">2015-07-08T17:54:33Z</dcterms:modified>
</cp:coreProperties>
</file>